
<file path=[Content_Types].xml><?xml version="1.0" encoding="utf-8"?>
<Types xmlns="http://schemas.openxmlformats.org/package/2006/content-types"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x-fontdata" PartName="/ppt/fonts/font1.fntdata"/>
  <Override ContentType="application/x-fontdata" PartName="/ppt/fonts/font2.fntdata"/>
  <Override ContentType="application/x-fontdata" PartName="/ppt/fonts/font3.fntdata"/>
  <Override ContentType="application/x-fontdata" PartName="/ppt/fonts/font4.fntdata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1" Target="docProps/core.xml" Type="http://schemas.openxmlformats.org/package/2006/relationships/metadata/core-properties"/><Relationship Id="rId2" Target="docProps/app.xml" Type="http://schemas.openxmlformats.org/officeDocument/2006/relationships/extended-properties"/><Relationship Id="rId3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x="12192000" cy="6858000"/>
  <p:notesSz cx="12192000" cy="6858000"/>
  <p:embeddedFontLst>
    <p:embeddedFont>
      <p:font typeface="TUWCAH+Calibri-Light,Bold"/>
      <p:regular r:id="rId20"/>
    </p:embeddedFont>
    <p:embeddedFont>
      <p:font typeface="HKPUTU+FranklinGothic-Book,Bold"/>
      <p:regular r:id="rId21"/>
    </p:embeddedFont>
    <p:embeddedFont>
      <p:font typeface="JNVDBR+ArialMT"/>
      <p:regular r:id="rId22"/>
    </p:embeddedFont>
    <p:embeddedFont>
      <p:font typeface="PVPHNC+FranklinGothic-Book"/>
      <p:regular r:id="rId23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slide" Target="slides/slide10.xml" /><Relationship Id="rId16" Type="http://schemas.openxmlformats.org/officeDocument/2006/relationships/slide" Target="slides/slide11.xml" /><Relationship Id="rId17" Type="http://schemas.openxmlformats.org/officeDocument/2006/relationships/slide" Target="slides/slide12.xml" /><Relationship Id="rId18" Type="http://schemas.openxmlformats.org/officeDocument/2006/relationships/slide" Target="slides/slide13.xml" /><Relationship Id="rId19" Type="http://schemas.openxmlformats.org/officeDocument/2006/relationships/slide" Target="slides/slide14.xml" /><Relationship Id="rId2" Type="http://schemas.openxmlformats.org/officeDocument/2006/relationships/tableStyles" Target="tableStyles.xml" /><Relationship Id="rId20" Type="http://schemas.openxmlformats.org/officeDocument/2006/relationships/font" Target="fonts/font1.fntdata" /><Relationship Id="rId21" Type="http://schemas.openxmlformats.org/officeDocument/2006/relationships/font" Target="fonts/font2.fntdata" /><Relationship Id="rId22" Type="http://schemas.openxmlformats.org/officeDocument/2006/relationships/font" Target="fonts/font3.fntdata" /><Relationship Id="rId23" Type="http://schemas.openxmlformats.org/officeDocument/2006/relationships/font" Target="fonts/font4.fntdata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0.pn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1.png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2.png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3.png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4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6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8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745736" y="1529684"/>
            <a:ext cx="1956097" cy="660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900"/>
              </a:lnSpc>
              <a:spcBef>
                <a:spcPts val="0"/>
              </a:spcBef>
              <a:spcAft>
                <a:spcPts val="0"/>
              </a:spcAft>
            </a:pPr>
            <a:r>
              <a:rPr dirty="0" sz="4900">
                <a:solidFill>
                  <a:srgbClr val="000000"/>
                </a:solidFill>
                <a:latin typeface="TUWCAH+Calibri-Light,Bold"/>
                <a:cs typeface="TUWCAH+Calibri-Light,Bold"/>
              </a:rPr>
              <a:t>ΣΧΕΔΙΟ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745736" y="2201768"/>
            <a:ext cx="6605424" cy="200456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900"/>
              </a:lnSpc>
              <a:spcBef>
                <a:spcPts val="0"/>
              </a:spcBef>
              <a:spcAft>
                <a:spcPts val="0"/>
              </a:spcAft>
            </a:pPr>
            <a:r>
              <a:rPr dirty="0" sz="4900">
                <a:solidFill>
                  <a:srgbClr val="000000"/>
                </a:solidFill>
                <a:latin typeface="TUWCAH+Calibri-Light,Bold"/>
                <a:cs typeface="TUWCAH+Calibri-Light,Bold"/>
              </a:rPr>
              <a:t>ΒΙΩΣΙΜΗΣ</a:t>
            </a:r>
            <a:r>
              <a:rPr dirty="0" sz="4900" spc="-119">
                <a:solidFill>
                  <a:srgbClr val="000000"/>
                </a:solidFill>
                <a:latin typeface="TUWCAH+Calibri-Light,Bold"/>
                <a:cs typeface="TUWCAH+Calibri-Light,Bold"/>
              </a:rPr>
              <a:t> </a:t>
            </a:r>
            <a:r>
              <a:rPr dirty="0" sz="4900">
                <a:solidFill>
                  <a:srgbClr val="000000"/>
                </a:solidFill>
                <a:latin typeface="TUWCAH+Calibri-Light,Bold"/>
                <a:cs typeface="TUWCAH+Calibri-Light,Bold"/>
              </a:rPr>
              <a:t>ΑΣΤΙΚΗΣ</a:t>
            </a:r>
          </a:p>
          <a:p>
            <a:pPr marL="0" marR="0">
              <a:lnSpc>
                <a:spcPts val="4900"/>
              </a:lnSpc>
              <a:spcBef>
                <a:spcPts val="392"/>
              </a:spcBef>
              <a:spcAft>
                <a:spcPts val="0"/>
              </a:spcAft>
            </a:pPr>
            <a:r>
              <a:rPr dirty="0" sz="4900">
                <a:solidFill>
                  <a:srgbClr val="000000"/>
                </a:solidFill>
                <a:latin typeface="TUWCAH+Calibri-Light,Bold"/>
                <a:cs typeface="TUWCAH+Calibri-Light,Bold"/>
              </a:rPr>
              <a:t>ΚΙΝΗΤΙΚΟΤΗΤΑΣ</a:t>
            </a:r>
          </a:p>
          <a:p>
            <a:pPr marL="0" marR="0">
              <a:lnSpc>
                <a:spcPts val="4900"/>
              </a:lnSpc>
              <a:spcBef>
                <a:spcPts val="391"/>
              </a:spcBef>
              <a:spcAft>
                <a:spcPts val="0"/>
              </a:spcAft>
            </a:pPr>
            <a:r>
              <a:rPr dirty="0" sz="4900">
                <a:solidFill>
                  <a:srgbClr val="000000"/>
                </a:solidFill>
                <a:latin typeface="TUWCAH+Calibri-Light,Bold"/>
                <a:cs typeface="TUWCAH+Calibri-Light,Bold"/>
              </a:rPr>
              <a:t>για</a:t>
            </a:r>
            <a:r>
              <a:rPr dirty="0" sz="4900" spc="-117">
                <a:solidFill>
                  <a:srgbClr val="000000"/>
                </a:solidFill>
                <a:latin typeface="TUWCAH+Calibri-Light,Bold"/>
                <a:cs typeface="TUWCAH+Calibri-Light,Bold"/>
              </a:rPr>
              <a:t> </a:t>
            </a:r>
            <a:r>
              <a:rPr dirty="0" sz="4900">
                <a:solidFill>
                  <a:srgbClr val="000000"/>
                </a:solidFill>
                <a:latin typeface="TUWCAH+Calibri-Light,Bold"/>
                <a:cs typeface="TUWCAH+Calibri-Light,Bold"/>
              </a:rPr>
              <a:t>την</a:t>
            </a:r>
            <a:r>
              <a:rPr dirty="0" sz="4900" spc="-119">
                <a:solidFill>
                  <a:srgbClr val="000000"/>
                </a:solidFill>
                <a:latin typeface="TUWCAH+Calibri-Light,Bold"/>
                <a:cs typeface="TUWCAH+Calibri-Light,Bold"/>
              </a:rPr>
              <a:t> </a:t>
            </a:r>
            <a:r>
              <a:rPr dirty="0" sz="4900">
                <a:solidFill>
                  <a:srgbClr val="000000"/>
                </a:solidFill>
                <a:latin typeface="TUWCAH+Calibri-Light,Bold"/>
                <a:cs typeface="TUWCAH+Calibri-Light,Bold"/>
              </a:rPr>
              <a:t>πόλη</a:t>
            </a:r>
            <a:r>
              <a:rPr dirty="0" sz="4900" spc="-115">
                <a:solidFill>
                  <a:srgbClr val="000000"/>
                </a:solidFill>
                <a:latin typeface="TUWCAH+Calibri-Light,Bold"/>
                <a:cs typeface="TUWCAH+Calibri-Light,Bold"/>
              </a:rPr>
              <a:t> </a:t>
            </a:r>
            <a:r>
              <a:rPr dirty="0" sz="4900">
                <a:solidFill>
                  <a:srgbClr val="000000"/>
                </a:solidFill>
                <a:latin typeface="TUWCAH+Calibri-Light,Bold"/>
                <a:cs typeface="TUWCAH+Calibri-Light,Bold"/>
              </a:rPr>
              <a:t>της</a:t>
            </a:r>
            <a:r>
              <a:rPr dirty="0" sz="4900" spc="-119">
                <a:solidFill>
                  <a:srgbClr val="000000"/>
                </a:solidFill>
                <a:latin typeface="TUWCAH+Calibri-Light,Bold"/>
                <a:cs typeface="TUWCAH+Calibri-Light,Bold"/>
              </a:rPr>
              <a:t> </a:t>
            </a:r>
            <a:r>
              <a:rPr dirty="0" sz="4900">
                <a:solidFill>
                  <a:srgbClr val="000000"/>
                </a:solidFill>
                <a:latin typeface="TUWCAH+Calibri-Light,Bold"/>
                <a:cs typeface="TUWCAH+Calibri-Light,Bold"/>
              </a:rPr>
              <a:t>ΔΡΑΜΑΣ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745736" y="4709892"/>
            <a:ext cx="6873923" cy="7435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ΑΣΤΙΚΗ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ΑΤΖΕΝΤΑ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ΔΡΑΜΑΣ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#ΑΝΘΡΩΠΟΣ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#ΓΗ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#ΝΕΡΟ</a:t>
            </a:r>
          </a:p>
          <a:p>
            <a:pPr marL="3219418" marR="0">
              <a:lnSpc>
                <a:spcPts val="2000"/>
              </a:lnSpc>
              <a:spcBef>
                <a:spcPts val="1155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Δήμαρχος</a:t>
            </a: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Δράμας</a:t>
            </a: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Χ.</a:t>
            </a: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Μαμσάκος,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110337" y="5562702"/>
            <a:ext cx="3499824" cy="292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Πλατανιάς</a:t>
            </a: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Χανίων,</a:t>
            </a: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Μάιος</a:t>
            </a: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000000"/>
                </a:solidFill>
                <a:latin typeface="Calibri"/>
                <a:cs typeface="Calibri"/>
              </a:rPr>
              <a:t>2022</a:t>
            </a:r>
          </a:p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731520" y="1281179"/>
            <a:ext cx="3946066" cy="81565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6122"/>
              </a:lnSpc>
              <a:spcBef>
                <a:spcPts val="0"/>
              </a:spcBef>
              <a:spcAft>
                <a:spcPts val="0"/>
              </a:spcAft>
            </a:pPr>
            <a:r>
              <a:rPr dirty="0" sz="54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e-voltaroume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31519" y="2884964"/>
            <a:ext cx="4447169" cy="908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955"/>
              </a:lnSpc>
              <a:spcBef>
                <a:spcPts val="0"/>
              </a:spcBef>
              <a:spcAft>
                <a:spcPts val="0"/>
              </a:spcAft>
            </a:pPr>
            <a:r>
              <a:rPr dirty="0" sz="1750">
                <a:solidFill>
                  <a:srgbClr val="000000"/>
                </a:solidFill>
                <a:latin typeface="JNVDBR+ArialMT"/>
                <a:cs typeface="JNVDBR+ArialMT"/>
              </a:rPr>
              <a:t>•</a:t>
            </a:r>
            <a:r>
              <a:rPr dirty="0" sz="1750" spc="7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Συμμετοχή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του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δήμου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Δράμας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στο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έργο</a:t>
            </a:r>
          </a:p>
          <a:p>
            <a:pPr marL="228600" marR="0">
              <a:lnSpc>
                <a:spcPts val="1632"/>
              </a:lnSpc>
              <a:spcBef>
                <a:spcPts val="0"/>
              </a:spcBef>
              <a:spcAft>
                <a:spcPts val="0"/>
              </a:spcAft>
            </a:pP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«ΕΠΙΔΕΙΚΤΙΚΗ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ΔΡΑΣΗ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ΠΡΟΩΘΗΣΗΣ</a:t>
            </a:r>
          </a:p>
          <a:p>
            <a:pPr marL="228600" marR="0">
              <a:lnSpc>
                <a:spcPts val="1631"/>
              </a:lnSpc>
              <a:spcBef>
                <a:spcPts val="0"/>
              </a:spcBef>
              <a:spcAft>
                <a:spcPts val="0"/>
              </a:spcAft>
            </a:pP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ΗΛΕΚΤΡΟΚΙΝΗΤΩΝ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ΠΟΔΗΛΑΤΩΝ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ΣΤΗΝ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ΠΟΛΗ</a:t>
            </a:r>
          </a:p>
          <a:p>
            <a:pPr marL="228600" marR="0">
              <a:lnSpc>
                <a:spcPts val="1632"/>
              </a:lnSpc>
              <a:spcBef>
                <a:spcPts val="50"/>
              </a:spcBef>
              <a:spcAft>
                <a:spcPts val="0"/>
              </a:spcAft>
            </a:pP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ΤΗΣ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ΔΡΑΜΑΣ»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31519" y="3841020"/>
            <a:ext cx="4360584" cy="28639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955"/>
              </a:lnSpc>
              <a:spcBef>
                <a:spcPts val="0"/>
              </a:spcBef>
              <a:spcAft>
                <a:spcPts val="0"/>
              </a:spcAft>
            </a:pPr>
            <a:r>
              <a:rPr dirty="0" sz="1750">
                <a:solidFill>
                  <a:srgbClr val="000000"/>
                </a:solidFill>
                <a:latin typeface="JNVDBR+ArialMT"/>
                <a:cs typeface="JNVDBR+ArialMT"/>
              </a:rPr>
              <a:t>•</a:t>
            </a:r>
            <a:r>
              <a:rPr dirty="0" sz="1750" spc="7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Εταίροι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ήταν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οι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ΟΨΟΜΕΘΑ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ΕΙΣ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ΦΙΛΛΙΠΟΥΣ,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ο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960119" y="4051608"/>
            <a:ext cx="3787180" cy="2828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927"/>
              </a:lnSpc>
              <a:spcBef>
                <a:spcPts val="0"/>
              </a:spcBef>
              <a:spcAft>
                <a:spcPts val="0"/>
              </a:spcAft>
            </a:pP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ΔΗΜΟΣ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ΔΡΑΜΑΣ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και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το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1</a:t>
            </a:r>
            <a:r>
              <a:rPr dirty="0" sz="1650" baseline="29999">
                <a:solidFill>
                  <a:srgbClr val="000000"/>
                </a:solidFill>
                <a:latin typeface="PVPHNC+FranklinGothic-Book"/>
                <a:cs typeface="PVPHNC+FranklinGothic-Book"/>
              </a:rPr>
              <a:t>ο</a:t>
            </a:r>
            <a:r>
              <a:rPr dirty="0" sz="1650" baseline="29999" spc="165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ΕΠΑΛ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Δράμας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731519" y="4382548"/>
            <a:ext cx="4324381" cy="90800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955"/>
              </a:lnSpc>
              <a:spcBef>
                <a:spcPts val="0"/>
              </a:spcBef>
              <a:spcAft>
                <a:spcPts val="0"/>
              </a:spcAft>
            </a:pPr>
            <a:r>
              <a:rPr dirty="0" sz="1750">
                <a:solidFill>
                  <a:srgbClr val="000000"/>
                </a:solidFill>
                <a:latin typeface="JNVDBR+ArialMT"/>
                <a:cs typeface="JNVDBR+ArialMT"/>
              </a:rPr>
              <a:t>•</a:t>
            </a:r>
            <a:r>
              <a:rPr dirty="0" sz="1750" spc="7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Χρηματοδοτήθηκε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από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το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ΠΡΑΣΙΝΟ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ΤΑΜΕΙΟ</a:t>
            </a:r>
          </a:p>
          <a:p>
            <a:pPr marL="228600" marR="0">
              <a:lnSpc>
                <a:spcPts val="1632"/>
              </a:lnSpc>
              <a:spcBef>
                <a:spcPts val="0"/>
              </a:spcBef>
              <a:spcAft>
                <a:spcPts val="0"/>
              </a:spcAft>
            </a:pP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στο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πρόγραμμα: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«ΚΑΙΝΟΤΟΜΕΣ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ΔΡΑΣΕΙΣ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ΜΕ</a:t>
            </a:r>
          </a:p>
          <a:p>
            <a:pPr marL="228600" marR="0">
              <a:lnSpc>
                <a:spcPts val="1632"/>
              </a:lnSpc>
              <a:spcBef>
                <a:spcPts val="0"/>
              </a:spcBef>
              <a:spcAft>
                <a:spcPts val="0"/>
              </a:spcAft>
            </a:pP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ΤΟΥΣ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ΠΟΛΙΤΕΣ,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ΦΥΣΙΚΟ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ΠΕΡΙΒΑΛΛΟΝ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&amp;</a:t>
            </a:r>
          </a:p>
          <a:p>
            <a:pPr marL="228600" marR="0">
              <a:lnSpc>
                <a:spcPts val="1632"/>
              </a:lnSpc>
              <a:spcBef>
                <a:spcPts val="50"/>
              </a:spcBef>
              <a:spcAft>
                <a:spcPts val="0"/>
              </a:spcAft>
            </a:pP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ΚΑΙΝΟΤΟΜΕΣ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ΔΡΑΣΕΙΣ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2019»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731519" y="5338605"/>
            <a:ext cx="3789876" cy="28639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955"/>
              </a:lnSpc>
              <a:spcBef>
                <a:spcPts val="0"/>
              </a:spcBef>
              <a:spcAft>
                <a:spcPts val="0"/>
              </a:spcAft>
            </a:pPr>
            <a:r>
              <a:rPr dirty="0" sz="1750">
                <a:solidFill>
                  <a:srgbClr val="000000"/>
                </a:solidFill>
                <a:latin typeface="JNVDBR+ArialMT"/>
                <a:cs typeface="JNVDBR+ArialMT"/>
              </a:rPr>
              <a:t>•</a:t>
            </a:r>
            <a:r>
              <a:rPr dirty="0" sz="1750" spc="7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Προμήθεια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ηλεκτρικών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ποδηλάτων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και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960119" y="5549193"/>
            <a:ext cx="4137699" cy="2828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927"/>
              </a:lnSpc>
              <a:spcBef>
                <a:spcPts val="0"/>
              </a:spcBef>
              <a:spcAft>
                <a:spcPts val="0"/>
              </a:spcAft>
            </a:pP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συμβατικών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με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κιτ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μετατροπής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σε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ηλεκτρικά.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731519" y="5880133"/>
            <a:ext cx="4478393" cy="28639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955"/>
              </a:lnSpc>
              <a:spcBef>
                <a:spcPts val="0"/>
              </a:spcBef>
              <a:spcAft>
                <a:spcPts val="0"/>
              </a:spcAft>
            </a:pPr>
            <a:r>
              <a:rPr dirty="0" sz="1750">
                <a:solidFill>
                  <a:srgbClr val="000000"/>
                </a:solidFill>
                <a:latin typeface="JNVDBR+ArialMT"/>
                <a:cs typeface="JNVDBR+ArialMT"/>
              </a:rPr>
              <a:t>•</a:t>
            </a:r>
            <a:r>
              <a:rPr dirty="0" sz="1750" spc="7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Ανάπτυξη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δικτύου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Διαδικτύου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των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Πραγμάτων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960119" y="6090721"/>
            <a:ext cx="3202023" cy="2828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927"/>
              </a:lnSpc>
              <a:spcBef>
                <a:spcPts val="0"/>
              </a:spcBef>
              <a:spcAft>
                <a:spcPts val="0"/>
              </a:spcAft>
            </a:pP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Τεχνολογίας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LoRaWAN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στη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7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Δράμα</a:t>
            </a:r>
          </a:p>
        </p:txBody>
      </p:sp>
    </p:spTree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</p:spTree>
  </p:cSld>
  <p:clrMapOvr>
    <a:masterClrMapping/>
  </p:clrMapOvr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731518" y="177074"/>
            <a:ext cx="1960661" cy="6140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535"/>
              </a:lnSpc>
              <a:spcBef>
                <a:spcPts val="0"/>
              </a:spcBef>
              <a:spcAft>
                <a:spcPts val="0"/>
              </a:spcAft>
            </a:pPr>
            <a:r>
              <a:rPr dirty="0" sz="40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Σύστημα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31518" y="725715"/>
            <a:ext cx="4254327" cy="171134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535"/>
              </a:lnSpc>
              <a:spcBef>
                <a:spcPts val="0"/>
              </a:spcBef>
              <a:spcAft>
                <a:spcPts val="0"/>
              </a:spcAft>
            </a:pPr>
            <a:r>
              <a:rPr dirty="0" sz="40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Παρακολούθησης</a:t>
            </a:r>
          </a:p>
          <a:p>
            <a:pPr marL="0" marR="0">
              <a:lnSpc>
                <a:spcPts val="4319"/>
              </a:lnSpc>
              <a:spcBef>
                <a:spcPts val="50"/>
              </a:spcBef>
              <a:spcAft>
                <a:spcPts val="0"/>
              </a:spcAft>
            </a:pPr>
            <a:r>
              <a:rPr dirty="0" sz="40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Κλιματικής</a:t>
            </a:r>
            <a:r>
              <a:rPr dirty="0" sz="40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 </a:t>
            </a:r>
            <a:r>
              <a:rPr dirty="0" sz="40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Αλλαγής</a:t>
            </a:r>
          </a:p>
          <a:p>
            <a:pPr marL="0" marR="0">
              <a:lnSpc>
                <a:spcPts val="4320"/>
              </a:lnSpc>
              <a:spcBef>
                <a:spcPts val="0"/>
              </a:spcBef>
              <a:spcAft>
                <a:spcPts val="0"/>
              </a:spcAft>
            </a:pPr>
            <a:r>
              <a:rPr dirty="0" sz="40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(ΙοΤ)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31519" y="2852528"/>
            <a:ext cx="3277800" cy="3432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01"/>
              </a:lnSpc>
              <a:spcBef>
                <a:spcPts val="0"/>
              </a:spcBef>
              <a:spcAft>
                <a:spcPts val="0"/>
              </a:spcAft>
            </a:pPr>
            <a:r>
              <a:rPr dirty="0" sz="2150">
                <a:solidFill>
                  <a:srgbClr val="000000"/>
                </a:solidFill>
                <a:latin typeface="JNVDBR+ArialMT"/>
                <a:cs typeface="JNVDBR+ArialMT"/>
              </a:rPr>
              <a:t>•</a:t>
            </a:r>
            <a:r>
              <a:rPr dirty="0" sz="2150" spc="50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1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πράξη</a:t>
            </a:r>
            <a:r>
              <a:rPr dirty="0" sz="21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2100">
                <a:solidFill>
                  <a:srgbClr val="000000"/>
                </a:solidFill>
                <a:latin typeface="PVPHNC+FranklinGothic-Book"/>
                <a:cs typeface="PVPHNC+FranklinGothic-Book"/>
              </a:rPr>
              <a:t>«ΕΞΥΠΝΟ</a:t>
            </a:r>
            <a:r>
              <a:rPr dirty="0" sz="21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21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ΣΥΣΤΗΜΑ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960119" y="3079309"/>
            <a:ext cx="3785859" cy="34048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380"/>
              </a:lnSpc>
              <a:spcBef>
                <a:spcPts val="0"/>
              </a:spcBef>
              <a:spcAft>
                <a:spcPts val="0"/>
              </a:spcAft>
            </a:pPr>
            <a:r>
              <a:rPr dirty="0" sz="21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ΠΑΡΑΚΟΛΟΥΘΗΣΗΣ</a:t>
            </a:r>
            <a:r>
              <a:rPr dirty="0" sz="21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21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ΚΛΙΜΑΤΙΚΗΣ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960119" y="3303337"/>
            <a:ext cx="4302748" cy="34048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380"/>
              </a:lnSpc>
              <a:spcBef>
                <a:spcPts val="0"/>
              </a:spcBef>
              <a:spcAft>
                <a:spcPts val="0"/>
              </a:spcAft>
            </a:pPr>
            <a:r>
              <a:rPr dirty="0" sz="21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ΑΛΛΑΓΗΣ</a:t>
            </a:r>
            <a:r>
              <a:rPr dirty="0" sz="21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21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ΔΗΜΟΥ</a:t>
            </a:r>
            <a:r>
              <a:rPr dirty="0" sz="21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21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ΔΡΑΜΑΣ»</a:t>
            </a:r>
            <a:r>
              <a:rPr dirty="0" sz="21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21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ΠΕΠ</a:t>
            </a:r>
            <a:r>
              <a:rPr dirty="0" sz="21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21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ΑΜΘ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960119" y="3527365"/>
            <a:ext cx="1536948" cy="34048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380"/>
              </a:lnSpc>
              <a:spcBef>
                <a:spcPts val="0"/>
              </a:spcBef>
              <a:spcAft>
                <a:spcPts val="0"/>
              </a:spcAft>
            </a:pPr>
            <a:r>
              <a:rPr dirty="0" sz="2100">
                <a:solidFill>
                  <a:srgbClr val="000000"/>
                </a:solidFill>
                <a:latin typeface="PVPHNC+FranklinGothic-Book"/>
                <a:cs typeface="PVPHNC+FranklinGothic-Book"/>
              </a:rPr>
              <a:t>2014-2020,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731519" y="3875640"/>
            <a:ext cx="3988026" cy="3432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01"/>
              </a:lnSpc>
              <a:spcBef>
                <a:spcPts val="0"/>
              </a:spcBef>
              <a:spcAft>
                <a:spcPts val="0"/>
              </a:spcAft>
            </a:pPr>
            <a:r>
              <a:rPr dirty="0" sz="2150">
                <a:solidFill>
                  <a:srgbClr val="000000"/>
                </a:solidFill>
                <a:latin typeface="JNVDBR+ArialMT"/>
                <a:cs typeface="JNVDBR+ArialMT"/>
              </a:rPr>
              <a:t>•</a:t>
            </a:r>
            <a:r>
              <a:rPr dirty="0" sz="2150" spc="50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1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τμήμα</a:t>
            </a:r>
            <a:r>
              <a:rPr dirty="0" sz="21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21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της</a:t>
            </a:r>
            <a:r>
              <a:rPr dirty="0" sz="21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21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Στρατηγικής</a:t>
            </a:r>
            <a:r>
              <a:rPr dirty="0" sz="21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21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Βιώσιμης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960119" y="4102421"/>
            <a:ext cx="4258332" cy="34048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380"/>
              </a:lnSpc>
              <a:spcBef>
                <a:spcPts val="0"/>
              </a:spcBef>
              <a:spcAft>
                <a:spcPts val="0"/>
              </a:spcAft>
            </a:pPr>
            <a:r>
              <a:rPr dirty="0" sz="21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Αστικής</a:t>
            </a:r>
            <a:r>
              <a:rPr dirty="0" sz="21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21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Ανάπτυξης</a:t>
            </a:r>
            <a:r>
              <a:rPr dirty="0" sz="21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2100">
                <a:solidFill>
                  <a:srgbClr val="000000"/>
                </a:solidFill>
                <a:latin typeface="PVPHNC+FranklinGothic-Book"/>
                <a:cs typeface="PVPHNC+FranklinGothic-Book"/>
              </a:rPr>
              <a:t>(ΣΒΑΑ)</a:t>
            </a:r>
            <a:r>
              <a:rPr dirty="0" sz="21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21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του</a:t>
            </a:r>
            <a:r>
              <a:rPr dirty="0" sz="21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21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Δήμου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960119" y="4326449"/>
            <a:ext cx="1090147" cy="34048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380"/>
              </a:lnSpc>
              <a:spcBef>
                <a:spcPts val="0"/>
              </a:spcBef>
              <a:spcAft>
                <a:spcPts val="0"/>
              </a:spcAft>
            </a:pPr>
            <a:r>
              <a:rPr dirty="0" sz="21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Δράμας,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731519" y="4674724"/>
            <a:ext cx="3774009" cy="3432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01"/>
              </a:lnSpc>
              <a:spcBef>
                <a:spcPts val="0"/>
              </a:spcBef>
              <a:spcAft>
                <a:spcPts val="0"/>
              </a:spcAft>
            </a:pPr>
            <a:r>
              <a:rPr dirty="0" sz="2150">
                <a:solidFill>
                  <a:srgbClr val="000000"/>
                </a:solidFill>
                <a:latin typeface="JNVDBR+ArialMT"/>
                <a:cs typeface="JNVDBR+ArialMT"/>
              </a:rPr>
              <a:t>•</a:t>
            </a:r>
            <a:r>
              <a:rPr dirty="0" sz="2150" spc="50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1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Εκτεταμένο</a:t>
            </a:r>
            <a:r>
              <a:rPr dirty="0" sz="21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21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δίκτυο</a:t>
            </a:r>
            <a:r>
              <a:rPr dirty="0" sz="21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21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ασύρματων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960119" y="4901505"/>
            <a:ext cx="3374721" cy="34048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380"/>
              </a:lnSpc>
              <a:spcBef>
                <a:spcPts val="0"/>
              </a:spcBef>
              <a:spcAft>
                <a:spcPts val="0"/>
              </a:spcAft>
            </a:pPr>
            <a:r>
              <a:rPr dirty="0" sz="21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αισθητήρων</a:t>
            </a:r>
            <a:r>
              <a:rPr dirty="0" sz="21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21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περιβαλλοντικών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960119" y="5125533"/>
            <a:ext cx="3212957" cy="34048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380"/>
              </a:lnSpc>
              <a:spcBef>
                <a:spcPts val="0"/>
              </a:spcBef>
              <a:spcAft>
                <a:spcPts val="0"/>
              </a:spcAft>
            </a:pPr>
            <a:r>
              <a:rPr dirty="0" sz="21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παραμέτρων</a:t>
            </a:r>
            <a:r>
              <a:rPr dirty="0" sz="21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21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με</a:t>
            </a:r>
            <a:r>
              <a:rPr dirty="0" sz="21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21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τεχνολογίες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960119" y="5349561"/>
            <a:ext cx="4216437" cy="34048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380"/>
              </a:lnSpc>
              <a:spcBef>
                <a:spcPts val="0"/>
              </a:spcBef>
              <a:spcAft>
                <a:spcPts val="0"/>
              </a:spcAft>
            </a:pPr>
            <a:r>
              <a:rPr dirty="0" sz="21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Διαδικτύου</a:t>
            </a:r>
            <a:r>
              <a:rPr dirty="0" sz="21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21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των</a:t>
            </a:r>
            <a:r>
              <a:rPr dirty="0" sz="21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21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Πραγμάτων</a:t>
            </a:r>
            <a:r>
              <a:rPr dirty="0" sz="21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2100">
                <a:solidFill>
                  <a:srgbClr val="000000"/>
                </a:solidFill>
                <a:latin typeface="PVPHNC+FranklinGothic-Book"/>
                <a:cs typeface="PVPHNC+FranklinGothic-Book"/>
              </a:rPr>
              <a:t>(Internet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960119" y="5573589"/>
            <a:ext cx="1317980" cy="34048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380"/>
              </a:lnSpc>
              <a:spcBef>
                <a:spcPts val="0"/>
              </a:spcBef>
              <a:spcAft>
                <a:spcPts val="0"/>
              </a:spcAft>
            </a:pPr>
            <a:r>
              <a:rPr dirty="0" sz="2100">
                <a:solidFill>
                  <a:srgbClr val="000000"/>
                </a:solidFill>
                <a:latin typeface="PVPHNC+FranklinGothic-Book"/>
                <a:cs typeface="PVPHNC+FranklinGothic-Book"/>
              </a:rPr>
              <a:t>of</a:t>
            </a:r>
            <a:r>
              <a:rPr dirty="0" sz="21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2100">
                <a:solidFill>
                  <a:srgbClr val="000000"/>
                </a:solidFill>
                <a:latin typeface="PVPHNC+FranklinGothic-Book"/>
                <a:cs typeface="PVPHNC+FranklinGothic-Book"/>
              </a:rPr>
              <a:t>Things).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878836" y="6126151"/>
            <a:ext cx="3926234" cy="38367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721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https://drama.smartiscity.gr/</a:t>
            </a:r>
          </a:p>
        </p:txBody>
      </p:sp>
    </p:spTree>
  </p:cSld>
  <p:clrMapOvr>
    <a:masterClrMapping/>
  </p:clrMapOvr>
</p:sld>
</file>

<file path=ppt/slides/slide1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</p:spTree>
  </p:cSld>
  <p:clrMapOvr>
    <a:masterClrMapping/>
  </p:clrMapOvr>
</p:sld>
</file>

<file path=ppt/slides/slide1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686243" y="742022"/>
            <a:ext cx="5496829" cy="116270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535"/>
              </a:lnSpc>
              <a:spcBef>
                <a:spcPts val="0"/>
              </a:spcBef>
              <a:spcAft>
                <a:spcPts val="0"/>
              </a:spcAft>
            </a:pPr>
            <a:r>
              <a:rPr dirty="0" sz="40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Τα</a:t>
            </a:r>
            <a:r>
              <a:rPr dirty="0" sz="40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 </a:t>
            </a:r>
            <a:r>
              <a:rPr dirty="0" sz="40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πρώτα</a:t>
            </a:r>
            <a:r>
              <a:rPr dirty="0" sz="40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 </a:t>
            </a:r>
            <a:r>
              <a:rPr dirty="0" sz="40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βήματα</a:t>
            </a:r>
            <a:r>
              <a:rPr dirty="0" sz="40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 </a:t>
            </a:r>
            <a:r>
              <a:rPr dirty="0" sz="40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από</a:t>
            </a:r>
            <a:r>
              <a:rPr dirty="0" sz="40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 </a:t>
            </a:r>
            <a:r>
              <a:rPr dirty="0" sz="40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το</a:t>
            </a:r>
          </a:p>
          <a:p>
            <a:pPr marL="0" marR="0">
              <a:lnSpc>
                <a:spcPts val="4320"/>
              </a:lnSpc>
              <a:spcBef>
                <a:spcPts val="50"/>
              </a:spcBef>
              <a:spcAft>
                <a:spcPts val="0"/>
              </a:spcAft>
            </a:pPr>
            <a:r>
              <a:rPr dirty="0" sz="40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2015</a:t>
            </a:r>
            <a:r>
              <a:rPr dirty="0" sz="40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 </a:t>
            </a:r>
            <a:r>
              <a:rPr dirty="0" sz="40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έως</a:t>
            </a:r>
            <a:r>
              <a:rPr dirty="0" sz="40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 </a:t>
            </a:r>
            <a:r>
              <a:rPr dirty="0" sz="40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το</a:t>
            </a:r>
            <a:r>
              <a:rPr dirty="0" sz="40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 </a:t>
            </a:r>
            <a:r>
              <a:rPr dirty="0" sz="40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2019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85549" y="2151904"/>
            <a:ext cx="6459975" cy="203192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737"/>
              </a:lnSpc>
              <a:spcBef>
                <a:spcPts val="0"/>
              </a:spcBef>
              <a:spcAft>
                <a:spcPts val="0"/>
              </a:spcAft>
            </a:pPr>
            <a:r>
              <a:rPr dirty="0" sz="2450">
                <a:solidFill>
                  <a:srgbClr val="000000"/>
                </a:solidFill>
                <a:latin typeface="JNVDBR+ArialMT"/>
                <a:cs typeface="JNVDBR+ArialMT"/>
              </a:rPr>
              <a:t>•</a:t>
            </a:r>
            <a:r>
              <a:rPr dirty="0" sz="2450" spc="32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Υλοποίηση</a:t>
            </a:r>
            <a:r>
              <a:rPr dirty="0" sz="24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 </a:t>
            </a:r>
            <a:r>
              <a:rPr dirty="0" sz="24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ερευνητικού</a:t>
            </a:r>
            <a:r>
              <a:rPr dirty="0" sz="24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 </a:t>
            </a:r>
            <a:r>
              <a:rPr dirty="0" sz="24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έργου:</a:t>
            </a:r>
            <a:r>
              <a:rPr dirty="0" sz="2400" spc="15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 </a:t>
            </a:r>
            <a:r>
              <a:rPr dirty="0" sz="2400">
                <a:solidFill>
                  <a:srgbClr val="000000"/>
                </a:solidFill>
                <a:latin typeface="PVPHNC+FranklinGothic-Book"/>
                <a:cs typeface="PVPHNC+FranklinGothic-Book"/>
              </a:rPr>
              <a:t>«Έρευνα</a:t>
            </a:r>
            <a:r>
              <a:rPr dirty="0" sz="24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24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του</a:t>
            </a:r>
          </a:p>
          <a:p>
            <a:pPr marL="228600" marR="0">
              <a:lnSpc>
                <a:spcPts val="2592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εφικτού</a:t>
            </a:r>
            <a:r>
              <a:rPr dirty="0" sz="24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24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ανάπτυξης</a:t>
            </a:r>
            <a:r>
              <a:rPr dirty="0" sz="24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24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αποτελεσματικών</a:t>
            </a:r>
            <a:r>
              <a:rPr dirty="0" sz="24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24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πολιτικών</a:t>
            </a:r>
          </a:p>
          <a:p>
            <a:pPr marL="228600" marR="0">
              <a:lnSpc>
                <a:spcPts val="2592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κινητοποίησης</a:t>
            </a:r>
            <a:r>
              <a:rPr dirty="0" sz="24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24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των</a:t>
            </a:r>
            <a:r>
              <a:rPr dirty="0" sz="24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24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αστικών</a:t>
            </a:r>
            <a:r>
              <a:rPr dirty="0" sz="24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24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κοινωνιών</a:t>
            </a:r>
            <a:r>
              <a:rPr dirty="0" sz="24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24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απέναντι</a:t>
            </a:r>
          </a:p>
          <a:p>
            <a:pPr marL="228600" marR="0">
              <a:lnSpc>
                <a:spcPts val="2591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στις</a:t>
            </a:r>
            <a:r>
              <a:rPr dirty="0" sz="24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24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σημερινές</a:t>
            </a:r>
            <a:r>
              <a:rPr dirty="0" sz="24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24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προκλήσεις</a:t>
            </a:r>
            <a:r>
              <a:rPr dirty="0" sz="24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24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ποιότητας</a:t>
            </a:r>
            <a:r>
              <a:rPr dirty="0" sz="24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24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ζωής</a:t>
            </a:r>
            <a:r>
              <a:rPr dirty="0" sz="24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24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και</a:t>
            </a:r>
          </a:p>
          <a:p>
            <a:pPr marL="228600" marR="0">
              <a:lnSpc>
                <a:spcPts val="2592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περιβάλλοντος.</a:t>
            </a:r>
            <a:r>
              <a:rPr dirty="0" sz="24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24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Ερευνητική</a:t>
            </a:r>
            <a:r>
              <a:rPr dirty="0" sz="24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24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συνεργασία</a:t>
            </a:r>
            <a:r>
              <a:rPr dirty="0" sz="24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24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ΕΜΠ</a:t>
            </a:r>
            <a:r>
              <a:rPr dirty="0" sz="24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24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και</a:t>
            </a:r>
          </a:p>
          <a:p>
            <a:pPr marL="228600" marR="0">
              <a:lnSpc>
                <a:spcPts val="2592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Δήμου</a:t>
            </a:r>
            <a:r>
              <a:rPr dirty="0" sz="24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24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Δράμας</a:t>
            </a:r>
            <a:r>
              <a:rPr dirty="0" sz="24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24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για</a:t>
            </a:r>
            <a:r>
              <a:rPr dirty="0" sz="24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24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δοκιμαστικές</a:t>
            </a:r>
            <a:r>
              <a:rPr dirty="0" sz="24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24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εφαρμογές»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85549" y="4254008"/>
            <a:ext cx="5866180" cy="137355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737"/>
              </a:lnSpc>
              <a:spcBef>
                <a:spcPts val="0"/>
              </a:spcBef>
              <a:spcAft>
                <a:spcPts val="0"/>
              </a:spcAft>
            </a:pPr>
            <a:r>
              <a:rPr dirty="0" sz="2450">
                <a:solidFill>
                  <a:srgbClr val="000000"/>
                </a:solidFill>
                <a:latin typeface="JNVDBR+ArialMT"/>
                <a:cs typeface="JNVDBR+ArialMT"/>
              </a:rPr>
              <a:t>•</a:t>
            </a:r>
            <a:r>
              <a:rPr dirty="0" sz="2450" spc="32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Σε</a:t>
            </a:r>
            <a:r>
              <a:rPr dirty="0" sz="24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 </a:t>
            </a:r>
            <a:r>
              <a:rPr dirty="0" sz="24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συνεργασία</a:t>
            </a:r>
            <a:r>
              <a:rPr dirty="0" sz="24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 </a:t>
            </a:r>
            <a:r>
              <a:rPr dirty="0" sz="24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με</a:t>
            </a:r>
            <a:r>
              <a:rPr dirty="0" sz="24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 </a:t>
            </a:r>
            <a:r>
              <a:rPr dirty="0" sz="24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τη</a:t>
            </a:r>
            <a:r>
              <a:rPr dirty="0" sz="24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 </a:t>
            </a:r>
            <a:r>
              <a:rPr dirty="0" sz="24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Μονάδα</a:t>
            </a:r>
            <a:r>
              <a:rPr dirty="0" sz="24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 </a:t>
            </a:r>
            <a:r>
              <a:rPr dirty="0" sz="24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Βιώσιμης</a:t>
            </a:r>
          </a:p>
          <a:p>
            <a:pPr marL="228600" marR="0">
              <a:lnSpc>
                <a:spcPts val="2591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Κινητικότητας</a:t>
            </a:r>
            <a:r>
              <a:rPr dirty="0" sz="24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 </a:t>
            </a:r>
            <a:r>
              <a:rPr dirty="0" sz="24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του</a:t>
            </a:r>
            <a:r>
              <a:rPr dirty="0" sz="24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 </a:t>
            </a:r>
            <a:r>
              <a:rPr dirty="0" sz="24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Εθνικού</a:t>
            </a:r>
            <a:r>
              <a:rPr dirty="0" sz="24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 </a:t>
            </a:r>
            <a:r>
              <a:rPr dirty="0" sz="24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Μετσόβιου</a:t>
            </a:r>
          </a:p>
          <a:p>
            <a:pPr marL="228600" marR="0">
              <a:lnSpc>
                <a:spcPts val="2592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Πολυτεχνείου</a:t>
            </a:r>
            <a:r>
              <a:rPr dirty="0" sz="24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2400">
                <a:solidFill>
                  <a:srgbClr val="000000"/>
                </a:solidFill>
                <a:latin typeface="PVPHNC+FranklinGothic-Book"/>
                <a:cs typeface="PVPHNC+FranklinGothic-Book"/>
              </a:rPr>
              <a:t>(Καθ.</a:t>
            </a:r>
            <a:r>
              <a:rPr dirty="0" sz="24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24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Θ.</a:t>
            </a:r>
            <a:r>
              <a:rPr dirty="0" sz="24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24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Βλαστός,</a:t>
            </a:r>
            <a:r>
              <a:rPr dirty="0" sz="24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24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Επ.</a:t>
            </a:r>
            <a:r>
              <a:rPr dirty="0" sz="24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24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Καθ.</a:t>
            </a:r>
            <a:r>
              <a:rPr dirty="0" sz="24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24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Ε.</a:t>
            </a:r>
          </a:p>
          <a:p>
            <a:pPr marL="228600" marR="0">
              <a:lnSpc>
                <a:spcPts val="2591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Μπακογιάννης)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731520" y="725342"/>
            <a:ext cx="3559968" cy="155631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6122"/>
              </a:lnSpc>
              <a:spcBef>
                <a:spcPts val="0"/>
              </a:spcBef>
              <a:spcAft>
                <a:spcPts val="0"/>
              </a:spcAft>
            </a:pPr>
            <a:r>
              <a:rPr dirty="0" sz="54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4</a:t>
            </a:r>
            <a:r>
              <a:rPr dirty="0" sz="54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 </a:t>
            </a:r>
            <a:r>
              <a:rPr dirty="0" sz="54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Βασικές</a:t>
            </a:r>
          </a:p>
          <a:p>
            <a:pPr marL="0" marR="0">
              <a:lnSpc>
                <a:spcPts val="5832"/>
              </a:lnSpc>
              <a:spcBef>
                <a:spcPts val="50"/>
              </a:spcBef>
              <a:spcAft>
                <a:spcPts val="0"/>
              </a:spcAft>
            </a:pPr>
            <a:r>
              <a:rPr dirty="0" sz="54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Στρατηγικές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31519" y="2903963"/>
            <a:ext cx="4541856" cy="11521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7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50">
                <a:solidFill>
                  <a:srgbClr val="000000"/>
                </a:solidFill>
                <a:latin typeface="PVPHNC+FranklinGothic-Book"/>
                <a:cs typeface="PVPHNC+FranklinGothic-Book"/>
              </a:rPr>
              <a:t>1.</a:t>
            </a:r>
            <a:r>
              <a:rPr dirty="0" sz="1650" spc="1809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Αναβάθμιση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του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κέντρου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και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περιορισμός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την</a:t>
            </a:r>
          </a:p>
          <a:p>
            <a:pPr marL="457200" marR="0">
              <a:lnSpc>
                <a:spcPts val="1727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κυκλοφορίας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στα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μηχανοκίνητα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μέσα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ιδιωτικής</a:t>
            </a:r>
          </a:p>
          <a:p>
            <a:pPr marL="457200" marR="0">
              <a:lnSpc>
                <a:spcPts val="1727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χρήσης.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Ο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σαφής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καθορισμός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της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κεντρικής</a:t>
            </a:r>
          </a:p>
          <a:p>
            <a:pPr marL="457200" marR="0">
              <a:lnSpc>
                <a:spcPts val="1727"/>
              </a:lnSpc>
              <a:spcBef>
                <a:spcPts val="5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περιοχής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που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θα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προστατευθεί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και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αναδειχθεί</a:t>
            </a:r>
          </a:p>
          <a:p>
            <a:pPr marL="457200" marR="0">
              <a:lnSpc>
                <a:spcPts val="1727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είναι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πρωτεύουσας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σημασίας.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31519" y="4128243"/>
            <a:ext cx="4506907" cy="7132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7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50">
                <a:solidFill>
                  <a:srgbClr val="000000"/>
                </a:solidFill>
                <a:latin typeface="PVPHNC+FranklinGothic-Book"/>
                <a:cs typeface="PVPHNC+FranklinGothic-Book"/>
              </a:rPr>
              <a:t>2.</a:t>
            </a:r>
            <a:r>
              <a:rPr dirty="0" sz="1650" spc="1809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Σχεδιασμός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πολεοδομικών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και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κυκλοφοριακών</a:t>
            </a:r>
          </a:p>
          <a:p>
            <a:pPr marL="457200" marR="0">
              <a:lnSpc>
                <a:spcPts val="17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πολιτικών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συγκράτησης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επεκτάσεων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της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πόλης</a:t>
            </a:r>
          </a:p>
          <a:p>
            <a:pPr marL="457200" marR="0">
              <a:lnSpc>
                <a:spcPts val="1727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προς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την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περιφέρεια.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31519" y="4913611"/>
            <a:ext cx="4338898" cy="49376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7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50">
                <a:solidFill>
                  <a:srgbClr val="000000"/>
                </a:solidFill>
                <a:latin typeface="PVPHNC+FranklinGothic-Book"/>
                <a:cs typeface="PVPHNC+FranklinGothic-Book"/>
              </a:rPr>
              <a:t>3.</a:t>
            </a:r>
            <a:r>
              <a:rPr dirty="0" sz="1650" spc="1809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Δημιουργία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γειτονιών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ήπιας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κυκλοφορίας,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με</a:t>
            </a:r>
          </a:p>
          <a:p>
            <a:pPr marL="457200" marR="0">
              <a:lnSpc>
                <a:spcPts val="1727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όριο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ταχύτητας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τα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30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χλμ/ώρα.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731519" y="5479523"/>
            <a:ext cx="4573258" cy="11521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7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50">
                <a:solidFill>
                  <a:srgbClr val="000000"/>
                </a:solidFill>
                <a:latin typeface="PVPHNC+FranklinGothic-Book"/>
                <a:cs typeface="PVPHNC+FranklinGothic-Book"/>
              </a:rPr>
              <a:t>4.</a:t>
            </a:r>
            <a:r>
              <a:rPr dirty="0" sz="1650" spc="1809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Επιλογή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ακτινικών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διαδρομών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που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θα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συνδέουν</a:t>
            </a:r>
          </a:p>
          <a:p>
            <a:pPr marL="457200" marR="0">
              <a:lnSpc>
                <a:spcPts val="1727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το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κέντρο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με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τις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εφαπτόμενες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περιοχές</a:t>
            </a:r>
          </a:p>
          <a:p>
            <a:pPr marL="457200" marR="0">
              <a:lnSpc>
                <a:spcPts val="17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κατοικίας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και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που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θα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αναπλαστούν.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Στόχος</a:t>
            </a:r>
          </a:p>
          <a:p>
            <a:pPr marL="457200" marR="0">
              <a:lnSpc>
                <a:spcPts val="1727"/>
              </a:lnSpc>
              <a:spcBef>
                <a:spcPts val="5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τους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θα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είναι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η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ενθάρρυνση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της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χρήσης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τους</a:t>
            </a:r>
          </a:p>
          <a:p>
            <a:pPr marL="457200" marR="0">
              <a:lnSpc>
                <a:spcPts val="1727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από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πεζούς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και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6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ποδηλάτες.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36537" y="404610"/>
            <a:ext cx="4339856" cy="187866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988"/>
              </a:lnSpc>
              <a:spcBef>
                <a:spcPts val="0"/>
              </a:spcBef>
              <a:spcAft>
                <a:spcPts val="0"/>
              </a:spcAft>
            </a:pPr>
            <a:r>
              <a:rPr dirty="0" sz="44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Σχεδιασμός</a:t>
            </a:r>
            <a:r>
              <a:rPr dirty="0" sz="44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 </a:t>
            </a:r>
            <a:r>
              <a:rPr dirty="0" sz="44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για</a:t>
            </a:r>
          </a:p>
          <a:p>
            <a:pPr marL="0" marR="0">
              <a:lnSpc>
                <a:spcPts val="4751"/>
              </a:lnSpc>
              <a:spcBef>
                <a:spcPts val="0"/>
              </a:spcBef>
              <a:spcAft>
                <a:spcPts val="0"/>
              </a:spcAft>
            </a:pPr>
            <a:r>
              <a:rPr dirty="0" sz="44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την</a:t>
            </a:r>
            <a:r>
              <a:rPr dirty="0" sz="44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 </a:t>
            </a:r>
            <a:r>
              <a:rPr dirty="0" sz="44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οργάνωση</a:t>
            </a:r>
            <a:r>
              <a:rPr dirty="0" sz="44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 </a:t>
            </a:r>
            <a:r>
              <a:rPr dirty="0" sz="44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της</a:t>
            </a:r>
          </a:p>
          <a:p>
            <a:pPr marL="0" marR="0">
              <a:lnSpc>
                <a:spcPts val="4751"/>
              </a:lnSpc>
              <a:spcBef>
                <a:spcPts val="0"/>
              </a:spcBef>
              <a:spcAft>
                <a:spcPts val="0"/>
              </a:spcAft>
            </a:pPr>
            <a:r>
              <a:rPr dirty="0" sz="44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πόλης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36537" y="2416011"/>
            <a:ext cx="4255091" cy="33328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32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50">
                <a:solidFill>
                  <a:srgbClr val="000000"/>
                </a:solidFill>
                <a:latin typeface="PVPHNC+FranklinGothic-Book"/>
                <a:cs typeface="PVPHNC+FranklinGothic-Book"/>
              </a:rPr>
              <a:t>1.</a:t>
            </a:r>
            <a:r>
              <a:rPr dirty="0" sz="2050" spc="1375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20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Νέα</a:t>
            </a:r>
            <a:r>
              <a:rPr dirty="0" sz="20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20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ιεράρχηση</a:t>
            </a:r>
            <a:r>
              <a:rPr dirty="0" sz="20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20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του</a:t>
            </a:r>
            <a:r>
              <a:rPr dirty="0" sz="20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20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οδικού</a:t>
            </a:r>
            <a:r>
              <a:rPr dirty="0" sz="20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20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δικτύου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36537" y="2786851"/>
            <a:ext cx="4883970" cy="57574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32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50">
                <a:solidFill>
                  <a:srgbClr val="000000"/>
                </a:solidFill>
                <a:latin typeface="PVPHNC+FranklinGothic-Book"/>
                <a:cs typeface="PVPHNC+FranklinGothic-Book"/>
              </a:rPr>
              <a:t>2.</a:t>
            </a:r>
            <a:r>
              <a:rPr dirty="0" sz="2050" spc="1375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20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Θωράκιση</a:t>
            </a:r>
            <a:r>
              <a:rPr dirty="0" sz="20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20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του</a:t>
            </a:r>
            <a:r>
              <a:rPr dirty="0" sz="20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20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κέντρου</a:t>
            </a:r>
            <a:r>
              <a:rPr dirty="0" sz="20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20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της</a:t>
            </a:r>
            <a:r>
              <a:rPr dirty="0" sz="20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20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πόλης</a:t>
            </a:r>
            <a:r>
              <a:rPr dirty="0" sz="20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20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από</a:t>
            </a:r>
            <a:r>
              <a:rPr dirty="0" sz="20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20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τη</a:t>
            </a:r>
          </a:p>
          <a:p>
            <a:pPr marL="457200" marR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διαμπερή</a:t>
            </a:r>
            <a:r>
              <a:rPr dirty="0" sz="20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20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κυκλοφορία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36537" y="3401531"/>
            <a:ext cx="4702470" cy="81958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32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50">
                <a:solidFill>
                  <a:srgbClr val="000000"/>
                </a:solidFill>
                <a:latin typeface="PVPHNC+FranklinGothic-Book"/>
                <a:cs typeface="PVPHNC+FranklinGothic-Book"/>
              </a:rPr>
              <a:t>3.</a:t>
            </a:r>
            <a:r>
              <a:rPr dirty="0" sz="2050" spc="1375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20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Δημιουργία</a:t>
            </a:r>
            <a:r>
              <a:rPr dirty="0" sz="20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20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περιφερειακών</a:t>
            </a:r>
            <a:r>
              <a:rPr dirty="0" sz="20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20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χώρων</a:t>
            </a:r>
          </a:p>
          <a:p>
            <a:pPr marL="457200" marR="0">
              <a:lnSpc>
                <a:spcPts val="1919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στάθμευσης</a:t>
            </a:r>
            <a:r>
              <a:rPr dirty="0" sz="20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20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για</a:t>
            </a:r>
            <a:r>
              <a:rPr dirty="0" sz="20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20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τη</a:t>
            </a:r>
            <a:r>
              <a:rPr dirty="0" sz="20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20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συγκράτηση</a:t>
            </a:r>
            <a:r>
              <a:rPr dirty="0" sz="20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20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των</a:t>
            </a:r>
          </a:p>
          <a:p>
            <a:pPr marL="457200" marR="0">
              <a:lnSpc>
                <a:spcPts val="1919"/>
              </a:lnSpc>
              <a:spcBef>
                <a:spcPts val="50"/>
              </a:spcBef>
              <a:spcAft>
                <a:spcPts val="0"/>
              </a:spcAft>
            </a:pPr>
            <a:r>
              <a:rPr dirty="0" sz="20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αυτοκινήτων</a:t>
            </a:r>
            <a:r>
              <a:rPr dirty="0" sz="20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20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στην</a:t>
            </a:r>
            <a:r>
              <a:rPr dirty="0" sz="20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20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περίμετρο</a:t>
            </a:r>
            <a:r>
              <a:rPr dirty="0" sz="20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20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της</a:t>
            </a:r>
            <a:r>
              <a:rPr dirty="0" sz="20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20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πόλης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36537" y="4260051"/>
            <a:ext cx="4582582" cy="8195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32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50">
                <a:solidFill>
                  <a:srgbClr val="000000"/>
                </a:solidFill>
                <a:latin typeface="PVPHNC+FranklinGothic-Book"/>
                <a:cs typeface="PVPHNC+FranklinGothic-Book"/>
              </a:rPr>
              <a:t>4.</a:t>
            </a:r>
            <a:r>
              <a:rPr dirty="0" sz="2050" spc="1375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20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Δημιουργία</a:t>
            </a:r>
            <a:r>
              <a:rPr dirty="0" sz="20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20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εσωτερικών</a:t>
            </a:r>
            <a:r>
              <a:rPr dirty="0" sz="20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20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δακτυλίων</a:t>
            </a:r>
          </a:p>
          <a:p>
            <a:pPr marL="457200" marR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προστασίας</a:t>
            </a:r>
            <a:r>
              <a:rPr dirty="0" sz="20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20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ευαίσθητων</a:t>
            </a:r>
            <a:r>
              <a:rPr dirty="0" sz="20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20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περιοχών</a:t>
            </a:r>
            <a:r>
              <a:rPr dirty="0" sz="20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20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της</a:t>
            </a:r>
          </a:p>
          <a:p>
            <a:pPr marL="457200" marR="0">
              <a:lnSpc>
                <a:spcPts val="1919"/>
              </a:lnSpc>
              <a:spcBef>
                <a:spcPts val="50"/>
              </a:spcBef>
              <a:spcAft>
                <a:spcPts val="0"/>
              </a:spcAft>
            </a:pPr>
            <a:r>
              <a:rPr dirty="0" sz="20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πόλης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36537" y="5118571"/>
            <a:ext cx="4074972" cy="33328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32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50">
                <a:solidFill>
                  <a:srgbClr val="000000"/>
                </a:solidFill>
                <a:latin typeface="PVPHNC+FranklinGothic-Book"/>
                <a:cs typeface="PVPHNC+FranklinGothic-Book"/>
              </a:rPr>
              <a:t>5.</a:t>
            </a:r>
            <a:r>
              <a:rPr dirty="0" sz="2050" spc="1375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20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Δημιουργία</a:t>
            </a:r>
            <a:r>
              <a:rPr dirty="0" sz="20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20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πράσινων</a:t>
            </a:r>
            <a:r>
              <a:rPr dirty="0" sz="20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20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διαδρομών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336537" y="5489411"/>
            <a:ext cx="5132119" cy="57574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32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50">
                <a:solidFill>
                  <a:srgbClr val="000000"/>
                </a:solidFill>
                <a:latin typeface="PVPHNC+FranklinGothic-Book"/>
                <a:cs typeface="PVPHNC+FranklinGothic-Book"/>
              </a:rPr>
              <a:t>6.</a:t>
            </a:r>
            <a:r>
              <a:rPr dirty="0" sz="2050" spc="1375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20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Πεζοδρόμηση</a:t>
            </a:r>
            <a:r>
              <a:rPr dirty="0" sz="20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20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των</a:t>
            </a:r>
            <a:r>
              <a:rPr dirty="0" sz="20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20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δρόμων</a:t>
            </a:r>
            <a:r>
              <a:rPr dirty="0" sz="20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20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περιμετρικά</a:t>
            </a:r>
            <a:r>
              <a:rPr dirty="0" sz="20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20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των</a:t>
            </a:r>
          </a:p>
          <a:p>
            <a:pPr marL="457200" marR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σχολείων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336537" y="6104091"/>
            <a:ext cx="5058701" cy="57574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32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50">
                <a:solidFill>
                  <a:srgbClr val="000000"/>
                </a:solidFill>
                <a:latin typeface="PVPHNC+FranklinGothic-Book"/>
                <a:cs typeface="PVPHNC+FranklinGothic-Book"/>
              </a:rPr>
              <a:t>7.</a:t>
            </a:r>
            <a:r>
              <a:rPr dirty="0" sz="2050" spc="1375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20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Επανασχεδιασμός</a:t>
            </a:r>
            <a:r>
              <a:rPr dirty="0" sz="20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20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διαδρομών</a:t>
            </a:r>
            <a:r>
              <a:rPr dirty="0" sz="20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20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ΚΤΕΛ</a:t>
            </a:r>
            <a:r>
              <a:rPr dirty="0" sz="20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2000">
                <a:solidFill>
                  <a:srgbClr val="000000"/>
                </a:solidFill>
                <a:latin typeface="PVPHNC+FranklinGothic-Book"/>
                <a:cs typeface="PVPHNC+FranklinGothic-Book"/>
              </a:rPr>
              <a:t>(βάσει</a:t>
            </a:r>
          </a:p>
          <a:p>
            <a:pPr marL="457200" marR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των</a:t>
            </a:r>
            <a:r>
              <a:rPr dirty="0" sz="20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20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νέων</a:t>
            </a:r>
            <a:r>
              <a:rPr dirty="0" sz="20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20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κυκλοφοριακών</a:t>
            </a:r>
            <a:r>
              <a:rPr dirty="0" sz="20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20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ρυθμίσεων)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36537" y="489115"/>
            <a:ext cx="5240356" cy="171134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535"/>
              </a:lnSpc>
              <a:spcBef>
                <a:spcPts val="0"/>
              </a:spcBef>
              <a:spcAft>
                <a:spcPts val="0"/>
              </a:spcAft>
            </a:pPr>
            <a:r>
              <a:rPr dirty="0" sz="40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Σχέδιο</a:t>
            </a:r>
            <a:r>
              <a:rPr dirty="0" sz="40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 </a:t>
            </a:r>
            <a:r>
              <a:rPr dirty="0" sz="40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Βιώσιμης</a:t>
            </a:r>
            <a:r>
              <a:rPr dirty="0" sz="40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 </a:t>
            </a:r>
            <a:r>
              <a:rPr dirty="0" sz="40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Αστικής</a:t>
            </a:r>
          </a:p>
          <a:p>
            <a:pPr marL="0" marR="0">
              <a:lnSpc>
                <a:spcPts val="4319"/>
              </a:lnSpc>
              <a:spcBef>
                <a:spcPts val="50"/>
              </a:spcBef>
              <a:spcAft>
                <a:spcPts val="0"/>
              </a:spcAft>
            </a:pPr>
            <a:r>
              <a:rPr dirty="0" sz="40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Κινητικότητας</a:t>
            </a:r>
            <a:r>
              <a:rPr dirty="0" sz="40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 </a:t>
            </a:r>
            <a:r>
              <a:rPr dirty="0" sz="40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(ΣΒΑΚ)</a:t>
            </a:r>
          </a:p>
          <a:p>
            <a:pPr marL="0" marR="0">
              <a:lnSpc>
                <a:spcPts val="4319"/>
              </a:lnSpc>
              <a:spcBef>
                <a:spcPts val="0"/>
              </a:spcBef>
              <a:spcAft>
                <a:spcPts val="0"/>
              </a:spcAft>
            </a:pPr>
            <a:r>
              <a:rPr dirty="0" sz="40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Δήμου</a:t>
            </a:r>
            <a:r>
              <a:rPr dirty="0" sz="40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 </a:t>
            </a:r>
            <a:r>
              <a:rPr dirty="0" sz="40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Δράμας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45221" y="2593936"/>
            <a:ext cx="6023455" cy="3188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950">
                <a:solidFill>
                  <a:srgbClr val="000000"/>
                </a:solidFill>
                <a:latin typeface="PVPHNC+FranklinGothic-Book"/>
                <a:cs typeface="PVPHNC+FranklinGothic-Book"/>
              </a:rPr>
              <a:t>1.</a:t>
            </a:r>
            <a:r>
              <a:rPr dirty="0" sz="1950" spc="1482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Εκπόνηση</a:t>
            </a:r>
            <a:r>
              <a:rPr dirty="0" sz="1900" spc="-1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Σχεδίου</a:t>
            </a:r>
            <a:r>
              <a:rPr dirty="0" sz="19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 </a:t>
            </a:r>
            <a:r>
              <a:rPr dirty="0" sz="19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Βιώσιμης</a:t>
            </a:r>
            <a:r>
              <a:rPr dirty="0" sz="19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 </a:t>
            </a:r>
            <a:r>
              <a:rPr dirty="0" sz="19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Αστικής</a:t>
            </a:r>
            <a:r>
              <a:rPr dirty="0" sz="19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 </a:t>
            </a:r>
            <a:r>
              <a:rPr dirty="0" sz="19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Κινητικότητας</a:t>
            </a:r>
            <a:r>
              <a:rPr dirty="0" sz="19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 </a:t>
            </a:r>
            <a:r>
              <a:rPr dirty="0" sz="19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για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02421" y="2831404"/>
            <a:ext cx="1915497" cy="31168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154"/>
              </a:lnSpc>
              <a:spcBef>
                <a:spcPts val="0"/>
              </a:spcBef>
              <a:spcAft>
                <a:spcPts val="0"/>
              </a:spcAft>
            </a:pPr>
            <a:r>
              <a:rPr dirty="0" sz="19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τον</a:t>
            </a:r>
            <a:r>
              <a:rPr dirty="0" sz="19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 </a:t>
            </a:r>
            <a:r>
              <a:rPr dirty="0" sz="19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Δήμο</a:t>
            </a:r>
            <a:r>
              <a:rPr dirty="0" sz="19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 </a:t>
            </a:r>
            <a:r>
              <a:rPr dirty="0" sz="19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Δράμας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45221" y="3184232"/>
            <a:ext cx="6064952" cy="3188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950">
                <a:solidFill>
                  <a:srgbClr val="000000"/>
                </a:solidFill>
                <a:latin typeface="PVPHNC+FranklinGothic-Book"/>
                <a:cs typeface="PVPHNC+FranklinGothic-Book"/>
              </a:rPr>
              <a:t>2.</a:t>
            </a:r>
            <a:r>
              <a:rPr dirty="0" sz="1950" spc="1482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Π/Υ:</a:t>
            </a:r>
            <a:r>
              <a:rPr dirty="0" sz="1900" spc="11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64.964,73</a:t>
            </a:r>
            <a:r>
              <a:rPr dirty="0" sz="19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 </a:t>
            </a:r>
            <a:r>
              <a:rPr dirty="0" sz="19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€</a:t>
            </a:r>
            <a:r>
              <a:rPr dirty="0" sz="19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με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χρηματοδότηση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από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το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ΠΡΑΣΙΝΟ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02421" y="3421700"/>
            <a:ext cx="938981" cy="31168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154"/>
              </a:lnSpc>
              <a:spcBef>
                <a:spcPts val="0"/>
              </a:spcBef>
              <a:spcAft>
                <a:spcPts val="0"/>
              </a:spcAft>
            </a:pP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ΤΑΜΕΙΟ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45221" y="3774528"/>
            <a:ext cx="5295288" cy="54915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950">
                <a:solidFill>
                  <a:srgbClr val="000000"/>
                </a:solidFill>
                <a:latin typeface="PVPHNC+FranklinGothic-Book"/>
                <a:cs typeface="PVPHNC+FranklinGothic-Book"/>
              </a:rPr>
              <a:t>3.</a:t>
            </a:r>
            <a:r>
              <a:rPr dirty="0" sz="1950" spc="1482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Μόλις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ολοκληρώθηκε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η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συμβασιοποίηση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και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θα</a:t>
            </a:r>
          </a:p>
          <a:p>
            <a:pPr marL="457200" marR="0">
              <a:lnSpc>
                <a:spcPts val="1824"/>
              </a:lnSpc>
              <a:spcBef>
                <a:spcPts val="0"/>
              </a:spcBef>
              <a:spcAft>
                <a:spcPts val="0"/>
              </a:spcAft>
            </a:pP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ξεκινήσουν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οι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εργασίες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και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οι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δράσεις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45221" y="4364825"/>
            <a:ext cx="4002176" cy="3188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950">
                <a:solidFill>
                  <a:srgbClr val="000000"/>
                </a:solidFill>
                <a:latin typeface="PVPHNC+FranklinGothic-Book"/>
                <a:cs typeface="PVPHNC+FranklinGothic-Book"/>
              </a:rPr>
              <a:t>4.</a:t>
            </a:r>
            <a:r>
              <a:rPr dirty="0" sz="1950" spc="1482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To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ΣΒΑΚ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Δράμας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έχει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ως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στόχους: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602421" y="4669320"/>
            <a:ext cx="5698514" cy="203061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731"/>
              </a:lnSpc>
              <a:spcBef>
                <a:spcPts val="0"/>
              </a:spcBef>
              <a:spcAft>
                <a:spcPts val="0"/>
              </a:spcAft>
            </a:pPr>
            <a:r>
              <a:rPr dirty="0" sz="1550">
                <a:solidFill>
                  <a:srgbClr val="000000"/>
                </a:solidFill>
                <a:latin typeface="JNVDBR+ArialMT"/>
                <a:cs typeface="JNVDBR+ArialMT"/>
              </a:rPr>
              <a:t>•</a:t>
            </a:r>
            <a:r>
              <a:rPr dirty="0" sz="1550" spc="86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5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τη</a:t>
            </a:r>
            <a:r>
              <a:rPr dirty="0" sz="1500" spc="123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5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συμπλήρωση</a:t>
            </a:r>
            <a:r>
              <a:rPr dirty="0" sz="1500" spc="133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5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των</a:t>
            </a:r>
            <a:r>
              <a:rPr dirty="0" sz="1500" spc="125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5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δεδομένων</a:t>
            </a:r>
            <a:r>
              <a:rPr dirty="0" sz="1500" spc="1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5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της</a:t>
            </a:r>
            <a:r>
              <a:rPr dirty="0" sz="1500" spc="121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5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πόλης</a:t>
            </a:r>
            <a:r>
              <a:rPr dirty="0" sz="1500" spc="114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5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για</a:t>
            </a:r>
            <a:r>
              <a:rPr dirty="0" sz="1500" spc="115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5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την</a:t>
            </a:r>
            <a:r>
              <a:rPr dirty="0" sz="1500" spc="123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5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αποτύπωση</a:t>
            </a:r>
            <a:r>
              <a:rPr dirty="0" sz="1500" spc="125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5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της</a:t>
            </a:r>
          </a:p>
          <a:p>
            <a:pPr marL="228600" marR="0">
              <a:lnSpc>
                <a:spcPts val="1439"/>
              </a:lnSpc>
              <a:spcBef>
                <a:spcPts val="50"/>
              </a:spcBef>
              <a:spcAft>
                <a:spcPts val="0"/>
              </a:spcAft>
            </a:pPr>
            <a:r>
              <a:rPr dirty="0" sz="15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υφιστάμενης</a:t>
            </a:r>
            <a:r>
              <a:rPr dirty="0" sz="1500" spc="256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5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κατάστασης</a:t>
            </a:r>
            <a:r>
              <a:rPr dirty="0" sz="1500" spc="269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5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αστικής</a:t>
            </a:r>
            <a:r>
              <a:rPr dirty="0" sz="1500" spc="263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5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κινητικότητας</a:t>
            </a:r>
            <a:r>
              <a:rPr dirty="0" sz="1500" spc="28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5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εντός</a:t>
            </a:r>
            <a:r>
              <a:rPr dirty="0" sz="1500" spc="248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5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των</a:t>
            </a:r>
            <a:r>
              <a:rPr dirty="0" sz="1500" spc="259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5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ορίων</a:t>
            </a:r>
          </a:p>
          <a:p>
            <a:pPr marL="228600" marR="0">
              <a:lnSpc>
                <a:spcPts val="1439"/>
              </a:lnSpc>
              <a:spcBef>
                <a:spcPts val="0"/>
              </a:spcBef>
              <a:spcAft>
                <a:spcPts val="0"/>
              </a:spcAft>
            </a:pPr>
            <a:r>
              <a:rPr dirty="0" sz="15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του,</a:t>
            </a:r>
          </a:p>
          <a:p>
            <a:pPr marL="0" marR="0">
              <a:lnSpc>
                <a:spcPts val="1731"/>
              </a:lnSpc>
              <a:spcBef>
                <a:spcPts val="260"/>
              </a:spcBef>
              <a:spcAft>
                <a:spcPts val="0"/>
              </a:spcAft>
            </a:pPr>
            <a:r>
              <a:rPr dirty="0" sz="1550">
                <a:solidFill>
                  <a:srgbClr val="000000"/>
                </a:solidFill>
                <a:latin typeface="JNVDBR+ArialMT"/>
                <a:cs typeface="JNVDBR+ArialMT"/>
              </a:rPr>
              <a:t>•</a:t>
            </a:r>
            <a:r>
              <a:rPr dirty="0" sz="1550" spc="86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5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των</a:t>
            </a:r>
            <a:r>
              <a:rPr dirty="0" sz="1500" spc="202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5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προβλημάτων</a:t>
            </a:r>
            <a:r>
              <a:rPr dirty="0" sz="1500" spc="216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5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που</a:t>
            </a:r>
            <a:r>
              <a:rPr dirty="0" sz="1500" spc="188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5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προκύπτουν</a:t>
            </a:r>
            <a:r>
              <a:rPr dirty="0" sz="1500" spc="202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5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και</a:t>
            </a:r>
            <a:r>
              <a:rPr dirty="0" sz="1500" spc="2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5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ακολούθως</a:t>
            </a:r>
            <a:r>
              <a:rPr dirty="0" sz="1500" spc="202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5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την</a:t>
            </a:r>
            <a:r>
              <a:rPr dirty="0" sz="1500" spc="2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5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κατάθεση</a:t>
            </a:r>
          </a:p>
          <a:p>
            <a:pPr marL="228600" marR="0">
              <a:lnSpc>
                <a:spcPts val="1439"/>
              </a:lnSpc>
              <a:spcBef>
                <a:spcPts val="0"/>
              </a:spcBef>
              <a:spcAft>
                <a:spcPts val="0"/>
              </a:spcAft>
            </a:pPr>
            <a:r>
              <a:rPr dirty="0" sz="15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προτάσεων</a:t>
            </a:r>
            <a:r>
              <a:rPr dirty="0" sz="1500" spc="413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5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ενδεδειγμένων</a:t>
            </a:r>
            <a:r>
              <a:rPr dirty="0" sz="1500" spc="384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5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και</a:t>
            </a:r>
            <a:r>
              <a:rPr dirty="0" sz="1500" spc="409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5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αποτελεσματικών</a:t>
            </a:r>
            <a:r>
              <a:rPr dirty="0" sz="1500" spc="423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5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λύσεων</a:t>
            </a:r>
            <a:r>
              <a:rPr dirty="0" sz="1500" spc="409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5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που</a:t>
            </a:r>
            <a:r>
              <a:rPr dirty="0" sz="1500" spc="398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5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θα</a:t>
            </a:r>
          </a:p>
          <a:p>
            <a:pPr marL="228600" marR="0">
              <a:lnSpc>
                <a:spcPts val="1439"/>
              </a:lnSpc>
              <a:spcBef>
                <a:spcPts val="0"/>
              </a:spcBef>
              <a:spcAft>
                <a:spcPts val="0"/>
              </a:spcAft>
            </a:pPr>
            <a:r>
              <a:rPr dirty="0" sz="15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συμβάλλουν</a:t>
            </a:r>
            <a:r>
              <a:rPr dirty="0" sz="1500" spc="453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5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στη</a:t>
            </a:r>
            <a:r>
              <a:rPr dirty="0" sz="1500" spc="448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5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Βιώσιμη</a:t>
            </a:r>
            <a:r>
              <a:rPr dirty="0" sz="1500" spc="457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5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Αστική</a:t>
            </a:r>
            <a:r>
              <a:rPr dirty="0" sz="1500" spc="451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5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Κινητικότητα</a:t>
            </a:r>
            <a:r>
              <a:rPr dirty="0" sz="1500" spc="465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5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και</a:t>
            </a:r>
            <a:r>
              <a:rPr dirty="0" sz="1500" spc="448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5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ανάπτυξη</a:t>
            </a:r>
            <a:r>
              <a:rPr dirty="0" sz="1500" spc="451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5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με</a:t>
            </a:r>
          </a:p>
          <a:p>
            <a:pPr marL="228600" marR="0">
              <a:lnSpc>
                <a:spcPts val="1439"/>
              </a:lnSpc>
              <a:spcBef>
                <a:spcPts val="50"/>
              </a:spcBef>
              <a:spcAft>
                <a:spcPts val="0"/>
              </a:spcAft>
            </a:pPr>
            <a:r>
              <a:rPr dirty="0" sz="15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αειφόρο</a:t>
            </a:r>
            <a:r>
              <a:rPr dirty="0" sz="15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5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και</a:t>
            </a:r>
            <a:r>
              <a:rPr dirty="0" sz="15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5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ανθρωποκεντρική</a:t>
            </a:r>
            <a:r>
              <a:rPr dirty="0" sz="15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5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προσέγγιση</a:t>
            </a:r>
          </a:p>
          <a:p>
            <a:pPr marL="0" marR="0">
              <a:lnSpc>
                <a:spcPts val="1731"/>
              </a:lnSpc>
              <a:spcBef>
                <a:spcPts val="210"/>
              </a:spcBef>
              <a:spcAft>
                <a:spcPts val="0"/>
              </a:spcAft>
            </a:pPr>
            <a:r>
              <a:rPr dirty="0" sz="1550">
                <a:solidFill>
                  <a:srgbClr val="000000"/>
                </a:solidFill>
                <a:latin typeface="JNVDBR+ArialMT"/>
                <a:cs typeface="JNVDBR+ArialMT"/>
              </a:rPr>
              <a:t>•</a:t>
            </a:r>
            <a:r>
              <a:rPr dirty="0" sz="1550" spc="86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5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Την</a:t>
            </a:r>
            <a:r>
              <a:rPr dirty="0" sz="1500" spc="617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5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εκπόνηση</a:t>
            </a:r>
            <a:r>
              <a:rPr dirty="0" sz="1500" spc="617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5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ενός</a:t>
            </a:r>
            <a:r>
              <a:rPr dirty="0" sz="1500" spc="609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5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ολοκληρωμένου</a:t>
            </a:r>
            <a:r>
              <a:rPr dirty="0" sz="1500" spc="632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5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Σχεδίου</a:t>
            </a:r>
            <a:r>
              <a:rPr dirty="0" sz="1500" spc="621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5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Βιώσιμης</a:t>
            </a:r>
            <a:r>
              <a:rPr dirty="0" sz="1500" spc="632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5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Αστικής</a:t>
            </a:r>
          </a:p>
          <a:p>
            <a:pPr marL="228600" marR="0">
              <a:lnSpc>
                <a:spcPts val="1440"/>
              </a:lnSpc>
              <a:spcBef>
                <a:spcPts val="50"/>
              </a:spcBef>
              <a:spcAft>
                <a:spcPts val="0"/>
              </a:spcAft>
            </a:pPr>
            <a:r>
              <a:rPr dirty="0" sz="15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Κινητικότητας</a:t>
            </a:r>
            <a:r>
              <a:rPr dirty="0" sz="1500" spc="792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500">
                <a:solidFill>
                  <a:srgbClr val="000000"/>
                </a:solidFill>
                <a:latin typeface="PVPHNC+FranklinGothic-Book"/>
                <a:cs typeface="PVPHNC+FranklinGothic-Book"/>
              </a:rPr>
              <a:t>(ΣΒΑΚ)</a:t>
            </a:r>
            <a:r>
              <a:rPr dirty="0" sz="1500" spc="767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5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που</a:t>
            </a:r>
            <a:r>
              <a:rPr dirty="0" sz="1500" spc="763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5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θα</a:t>
            </a:r>
            <a:r>
              <a:rPr dirty="0" sz="1500" spc="771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5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εναρμονίζεται</a:t>
            </a:r>
            <a:r>
              <a:rPr dirty="0" sz="1500" spc="778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5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με</a:t>
            </a:r>
            <a:r>
              <a:rPr dirty="0" sz="1500" spc="763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5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την</a:t>
            </a:r>
            <a:r>
              <a:rPr dirty="0" sz="1500" spc="775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5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κείμενη</a:t>
            </a:r>
          </a:p>
          <a:p>
            <a:pPr marL="228600" marR="0">
              <a:lnSpc>
                <a:spcPts val="14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5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νομοθεσία</a:t>
            </a:r>
            <a:r>
              <a:rPr dirty="0" sz="15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5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και</a:t>
            </a:r>
            <a:r>
              <a:rPr dirty="0" sz="15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5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θα</a:t>
            </a:r>
            <a:r>
              <a:rPr dirty="0" sz="15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5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αποκτήσει</a:t>
            </a:r>
            <a:r>
              <a:rPr dirty="0" sz="15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5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ΦΕΚ.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315421" y="3825729"/>
            <a:ext cx="7629685" cy="92279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178"/>
              </a:lnSpc>
              <a:spcBef>
                <a:spcPts val="0"/>
              </a:spcBef>
              <a:spcAft>
                <a:spcPts val="0"/>
              </a:spcAft>
            </a:pPr>
            <a:r>
              <a:rPr dirty="0" sz="1950">
                <a:solidFill>
                  <a:srgbClr val="000000"/>
                </a:solidFill>
                <a:latin typeface="JNVDBR+ArialMT"/>
                <a:cs typeface="JNVDBR+ArialMT"/>
              </a:rPr>
              <a:t>•</a:t>
            </a:r>
            <a:r>
              <a:rPr dirty="0" sz="1950" spc="63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Συμμετοχή</a:t>
            </a:r>
            <a:r>
              <a:rPr dirty="0" sz="19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 </a:t>
            </a:r>
            <a:r>
              <a:rPr dirty="0" sz="19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του</a:t>
            </a:r>
            <a:r>
              <a:rPr dirty="0" sz="19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 </a:t>
            </a:r>
            <a:r>
              <a:rPr dirty="0" sz="19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δήμου</a:t>
            </a:r>
            <a:r>
              <a:rPr dirty="0" sz="19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 </a:t>
            </a:r>
            <a:r>
              <a:rPr dirty="0" sz="19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Δράμας</a:t>
            </a:r>
            <a:r>
              <a:rPr dirty="0" sz="19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 </a:t>
            </a:r>
            <a:r>
              <a:rPr dirty="0" sz="19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στην</a:t>
            </a:r>
            <a:r>
              <a:rPr dirty="0" sz="19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 </a:t>
            </a:r>
            <a:r>
              <a:rPr dirty="0" sz="19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ΕΕΚ</a:t>
            </a:r>
            <a:r>
              <a:rPr dirty="0" sz="19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 </a:t>
            </a:r>
            <a:r>
              <a:rPr dirty="0" sz="19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από</a:t>
            </a:r>
            <a:r>
              <a:rPr dirty="0" sz="19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 </a:t>
            </a:r>
            <a:r>
              <a:rPr dirty="0" sz="19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το</a:t>
            </a:r>
            <a:r>
              <a:rPr dirty="0" sz="19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 </a:t>
            </a:r>
            <a:r>
              <a:rPr dirty="0" sz="19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2014</a:t>
            </a:r>
            <a:r>
              <a:rPr dirty="0" sz="19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με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βασικό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στόχο</a:t>
            </a:r>
          </a:p>
          <a:p>
            <a:pPr marL="228600" marR="0">
              <a:lnSpc>
                <a:spcPts val="1596"/>
              </a:lnSpc>
              <a:spcBef>
                <a:spcPts val="0"/>
              </a:spcBef>
              <a:spcAft>
                <a:spcPts val="0"/>
              </a:spcAft>
            </a:pP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την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αλλαγή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των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τρόπων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συμπεριφοράς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των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πολιτών,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όσον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αφορά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στις</a:t>
            </a:r>
          </a:p>
          <a:p>
            <a:pPr marL="228600" marR="0">
              <a:lnSpc>
                <a:spcPts val="1595"/>
              </a:lnSpc>
              <a:spcBef>
                <a:spcPts val="0"/>
              </a:spcBef>
              <a:spcAft>
                <a:spcPts val="0"/>
              </a:spcAft>
            </a:pP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καθημερινές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μετακινήσεις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τους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και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την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ευαισθητοποίηση,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ενημέρωση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και</a:t>
            </a:r>
          </a:p>
          <a:p>
            <a:pPr marL="228600" marR="0">
              <a:lnSpc>
                <a:spcPts val="1595"/>
              </a:lnSpc>
              <a:spcBef>
                <a:spcPts val="0"/>
              </a:spcBef>
              <a:spcAft>
                <a:spcPts val="0"/>
              </a:spcAft>
            </a:pP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δραστηριοποίηση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των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Τοπικών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Αρχών,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Φορέων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και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πολιτών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για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την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72453" y="4282027"/>
            <a:ext cx="3006700" cy="141852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741"/>
              </a:lnSpc>
              <a:spcBef>
                <a:spcPts val="0"/>
              </a:spcBef>
              <a:spcAft>
                <a:spcPts val="0"/>
              </a:spcAft>
            </a:pPr>
            <a:r>
              <a:rPr dirty="0" sz="33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ΕΥΡΩΠΑΪΚΗ</a:t>
            </a:r>
          </a:p>
          <a:p>
            <a:pPr marL="0" marR="0">
              <a:lnSpc>
                <a:spcPts val="3563"/>
              </a:lnSpc>
              <a:spcBef>
                <a:spcPts val="0"/>
              </a:spcBef>
              <a:spcAft>
                <a:spcPts val="0"/>
              </a:spcAft>
            </a:pPr>
            <a:r>
              <a:rPr dirty="0" sz="33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ΕΒΔOΜΑΔΑ</a:t>
            </a:r>
          </a:p>
          <a:p>
            <a:pPr marL="0" marR="0">
              <a:lnSpc>
                <a:spcPts val="3563"/>
              </a:lnSpc>
              <a:spcBef>
                <a:spcPts val="0"/>
              </a:spcBef>
              <a:spcAft>
                <a:spcPts val="0"/>
              </a:spcAft>
            </a:pPr>
            <a:r>
              <a:rPr dirty="0" sz="33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ΚΙΝΗΤΙΚΟΤΗΤΑΣ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544021" y="4639536"/>
            <a:ext cx="7323835" cy="31168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154"/>
              </a:lnSpc>
              <a:spcBef>
                <a:spcPts val="0"/>
              </a:spcBef>
              <a:spcAft>
                <a:spcPts val="0"/>
              </a:spcAft>
            </a:pP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προώθηση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της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βιώσιμης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κινητικότητας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και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την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αναβάθμιση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μέσω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αυτής,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544021" y="4842228"/>
            <a:ext cx="7375715" cy="31168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154"/>
              </a:lnSpc>
              <a:spcBef>
                <a:spcPts val="0"/>
              </a:spcBef>
              <a:spcAft>
                <a:spcPts val="0"/>
              </a:spcAft>
            </a:pP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της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οικονομικής,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κοινωνικής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και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περιβαλλοντικής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διάστασης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των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πόλεων.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315421" y="5168881"/>
            <a:ext cx="6467895" cy="3147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178"/>
              </a:lnSpc>
              <a:spcBef>
                <a:spcPts val="0"/>
              </a:spcBef>
              <a:spcAft>
                <a:spcPts val="0"/>
              </a:spcAft>
            </a:pPr>
            <a:r>
              <a:rPr dirty="0" sz="1950">
                <a:solidFill>
                  <a:srgbClr val="000000"/>
                </a:solidFill>
                <a:latin typeface="JNVDBR+ArialMT"/>
                <a:cs typeface="JNVDBR+ArialMT"/>
              </a:rPr>
              <a:t>•</a:t>
            </a:r>
            <a:r>
              <a:rPr dirty="0" sz="1950" spc="63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Διακρίθηκε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για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τις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δράσεις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που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πραγματοποιήθηκαν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το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2016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544021" y="5374611"/>
            <a:ext cx="6970973" cy="31168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154"/>
              </a:lnSpc>
              <a:spcBef>
                <a:spcPts val="0"/>
              </a:spcBef>
              <a:spcAft>
                <a:spcPts val="0"/>
              </a:spcAft>
            </a:pP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καταλαμβάνοντας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την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πρώτη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θέση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σε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εθνικό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επίπεδο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και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μία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από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τις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4544021" y="5577303"/>
            <a:ext cx="7320374" cy="31168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154"/>
              </a:lnSpc>
              <a:spcBef>
                <a:spcPts val="0"/>
              </a:spcBef>
              <a:spcAft>
                <a:spcPts val="0"/>
              </a:spcAft>
            </a:pP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465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θέσεις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των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«χρυσών»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συμμετεχόντων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σε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Ευρωπαϊκό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επίπεδο,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καθώς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544021" y="5779995"/>
            <a:ext cx="7136308" cy="31168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154"/>
              </a:lnSpc>
              <a:spcBef>
                <a:spcPts val="0"/>
              </a:spcBef>
              <a:spcAft>
                <a:spcPts val="0"/>
              </a:spcAft>
            </a:pP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εφάρμοσε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μόνιμα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μέτρα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και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διοργάνωσε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δράσεις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για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μία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εβδομάδα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με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4544021" y="5982687"/>
            <a:ext cx="5760823" cy="31168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154"/>
              </a:lnSpc>
              <a:spcBef>
                <a:spcPts val="0"/>
              </a:spcBef>
              <a:spcAft>
                <a:spcPts val="0"/>
              </a:spcAft>
            </a:pP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κορύφωμα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τη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διοργάνωση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της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ημέρας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χωρίς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 </a:t>
            </a:r>
            <a:r>
              <a:rPr dirty="0" sz="1900">
                <a:solidFill>
                  <a:srgbClr val="000000"/>
                </a:solidFill>
                <a:latin typeface="PVPHNC+FranklinGothic-Book"/>
                <a:cs typeface="PVPHNC+FranklinGothic-Book"/>
              </a:rPr>
              <a:t>αυτοκίνητο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315421" y="6309340"/>
            <a:ext cx="6416257" cy="3147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178"/>
              </a:lnSpc>
              <a:spcBef>
                <a:spcPts val="0"/>
              </a:spcBef>
              <a:spcAft>
                <a:spcPts val="0"/>
              </a:spcAft>
            </a:pPr>
            <a:r>
              <a:rPr dirty="0" sz="1950">
                <a:solidFill>
                  <a:srgbClr val="000000"/>
                </a:solidFill>
                <a:latin typeface="JNVDBR+ArialMT"/>
                <a:cs typeface="JNVDBR+ArialMT"/>
              </a:rPr>
              <a:t>•</a:t>
            </a:r>
            <a:r>
              <a:rPr dirty="0" sz="1950" spc="63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Επιλέχθηκε</a:t>
            </a:r>
            <a:r>
              <a:rPr dirty="0" sz="19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 </a:t>
            </a:r>
            <a:r>
              <a:rPr dirty="0" sz="19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ως</a:t>
            </a:r>
            <a:r>
              <a:rPr dirty="0" sz="19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 </a:t>
            </a:r>
            <a:r>
              <a:rPr dirty="0" sz="19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το</a:t>
            </a:r>
            <a:r>
              <a:rPr dirty="0" sz="19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 </a:t>
            </a:r>
            <a:r>
              <a:rPr dirty="0" sz="19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Κέντρο</a:t>
            </a:r>
            <a:r>
              <a:rPr dirty="0" sz="19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 </a:t>
            </a:r>
            <a:r>
              <a:rPr dirty="0" sz="19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Δράσεων</a:t>
            </a:r>
            <a:r>
              <a:rPr dirty="0" sz="19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 </a:t>
            </a:r>
            <a:r>
              <a:rPr dirty="0" sz="19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της</a:t>
            </a:r>
            <a:r>
              <a:rPr dirty="0" sz="19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 </a:t>
            </a:r>
            <a:r>
              <a:rPr dirty="0" sz="19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Ελλάδας</a:t>
            </a:r>
            <a:r>
              <a:rPr dirty="0" sz="19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 </a:t>
            </a:r>
            <a:r>
              <a:rPr dirty="0" sz="19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για</a:t>
            </a:r>
            <a:r>
              <a:rPr dirty="0" sz="19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 </a:t>
            </a:r>
            <a:r>
              <a:rPr dirty="0" sz="19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το</a:t>
            </a:r>
            <a:r>
              <a:rPr dirty="0" sz="19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 </a:t>
            </a:r>
            <a:r>
              <a:rPr dirty="0" sz="19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2017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99331" y="347767"/>
            <a:ext cx="3118840" cy="1275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988"/>
              </a:lnSpc>
              <a:spcBef>
                <a:spcPts val="0"/>
              </a:spcBef>
              <a:spcAft>
                <a:spcPts val="0"/>
              </a:spcAft>
            </a:pPr>
            <a:r>
              <a:rPr dirty="0" sz="44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City</a:t>
            </a:r>
            <a:r>
              <a:rPr dirty="0" sz="44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 </a:t>
            </a:r>
            <a:r>
              <a:rPr dirty="0" sz="44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Changer</a:t>
            </a:r>
          </a:p>
          <a:p>
            <a:pPr marL="0" marR="0">
              <a:lnSpc>
                <a:spcPts val="4752"/>
              </a:lnSpc>
              <a:spcBef>
                <a:spcPts val="0"/>
              </a:spcBef>
              <a:spcAft>
                <a:spcPts val="0"/>
              </a:spcAft>
            </a:pPr>
            <a:r>
              <a:rPr dirty="0" sz="44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Cargo</a:t>
            </a:r>
            <a:r>
              <a:rPr dirty="0" sz="44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 </a:t>
            </a:r>
            <a:r>
              <a:rPr dirty="0" sz="44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Bike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12781" y="2129520"/>
            <a:ext cx="3976758" cy="32897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9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50">
                <a:solidFill>
                  <a:srgbClr val="000000"/>
                </a:solidFill>
                <a:latin typeface="JNVDBR+ArialMT"/>
                <a:cs typeface="JNVDBR+ArialMT"/>
              </a:rPr>
              <a:t>•</a:t>
            </a:r>
            <a:r>
              <a:rPr dirty="0" sz="2050" spc="56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Συμμετοχή</a:t>
            </a:r>
            <a:r>
              <a:rPr dirty="0" sz="20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 </a:t>
            </a:r>
            <a:r>
              <a:rPr dirty="0" sz="20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του</a:t>
            </a:r>
            <a:r>
              <a:rPr dirty="0" sz="20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 </a:t>
            </a:r>
            <a:r>
              <a:rPr dirty="0" sz="20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δήμου</a:t>
            </a:r>
            <a:r>
              <a:rPr dirty="0" sz="20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 </a:t>
            </a:r>
            <a:r>
              <a:rPr dirty="0" sz="20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Δράμας</a:t>
            </a:r>
            <a:r>
              <a:rPr dirty="0" sz="20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 </a:t>
            </a:r>
            <a:r>
              <a:rPr dirty="0" sz="20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στο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41381" y="2406736"/>
            <a:ext cx="2837876" cy="3260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67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έργο</a:t>
            </a:r>
            <a:r>
              <a:rPr dirty="0" sz="20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 </a:t>
            </a:r>
            <a:r>
              <a:rPr dirty="0" sz="20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Horizon</a:t>
            </a:r>
            <a:r>
              <a:rPr dirty="0" sz="2000" spc="2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 </a:t>
            </a:r>
            <a:r>
              <a:rPr dirty="0" sz="20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2020</a:t>
            </a:r>
            <a:r>
              <a:rPr dirty="0" sz="2000" spc="11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 </a:t>
            </a:r>
            <a:r>
              <a:rPr dirty="0" sz="20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CCCB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12781" y="2805160"/>
            <a:ext cx="3628176" cy="32897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9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50">
                <a:solidFill>
                  <a:srgbClr val="000000"/>
                </a:solidFill>
                <a:latin typeface="JNVDBR+ArialMT"/>
                <a:cs typeface="JNVDBR+ArialMT"/>
              </a:rPr>
              <a:t>•</a:t>
            </a:r>
            <a:r>
              <a:rPr dirty="0" sz="2050" spc="56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Χρήση</a:t>
            </a:r>
            <a:r>
              <a:rPr dirty="0" sz="20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 </a:t>
            </a:r>
            <a:r>
              <a:rPr dirty="0" sz="20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Ποδηλάτων</a:t>
            </a:r>
            <a:r>
              <a:rPr dirty="0" sz="2000" spc="18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 </a:t>
            </a:r>
            <a:r>
              <a:rPr dirty="0" sz="20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Μεταφοράς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741381" y="3082376"/>
            <a:ext cx="4160877" cy="3260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67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Φορτίου</a:t>
            </a:r>
            <a:r>
              <a:rPr dirty="0" sz="20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 </a:t>
            </a:r>
            <a:r>
              <a:rPr dirty="0" sz="20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σε</a:t>
            </a:r>
            <a:r>
              <a:rPr dirty="0" sz="2000" spc="2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 </a:t>
            </a:r>
            <a:r>
              <a:rPr dirty="0" sz="20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Πόλεις</a:t>
            </a:r>
            <a:r>
              <a:rPr dirty="0" sz="20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 </a:t>
            </a:r>
            <a:r>
              <a:rPr dirty="0" sz="20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Μεσαίου</a:t>
            </a:r>
            <a:r>
              <a:rPr dirty="0" sz="20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 </a:t>
            </a:r>
            <a:r>
              <a:rPr dirty="0" sz="20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Μεγέθους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512781" y="3480800"/>
            <a:ext cx="4218564" cy="87761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9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50">
                <a:solidFill>
                  <a:srgbClr val="000000"/>
                </a:solidFill>
                <a:latin typeface="JNVDBR+ArialMT"/>
                <a:cs typeface="JNVDBR+ArialMT"/>
              </a:rPr>
              <a:t>•</a:t>
            </a:r>
            <a:r>
              <a:rPr dirty="0" sz="2050" spc="56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Ενημερωτικές</a:t>
            </a:r>
            <a:r>
              <a:rPr dirty="0" sz="20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 </a:t>
            </a:r>
            <a:r>
              <a:rPr dirty="0" sz="20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συναντήσεις</a:t>
            </a:r>
            <a:r>
              <a:rPr dirty="0" sz="20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 </a:t>
            </a:r>
            <a:r>
              <a:rPr dirty="0" sz="20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σε</a:t>
            </a:r>
          </a:p>
          <a:p>
            <a:pPr marL="22860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πρωτοπόρες</a:t>
            </a:r>
            <a:r>
              <a:rPr dirty="0" sz="20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 </a:t>
            </a:r>
            <a:r>
              <a:rPr dirty="0" sz="20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πόλεις</a:t>
            </a:r>
            <a:r>
              <a:rPr dirty="0" sz="20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 </a:t>
            </a:r>
            <a:r>
              <a:rPr dirty="0" sz="20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της</a:t>
            </a:r>
            <a:r>
              <a:rPr dirty="0" sz="20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 </a:t>
            </a:r>
            <a:r>
              <a:rPr dirty="0" sz="20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Ευρώπης</a:t>
            </a:r>
            <a:r>
              <a:rPr dirty="0" sz="20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 </a:t>
            </a:r>
            <a:r>
              <a:rPr dirty="0" sz="20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για</a:t>
            </a:r>
          </a:p>
          <a:p>
            <a:pPr marL="22860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ανταλλαγή</a:t>
            </a:r>
            <a:r>
              <a:rPr dirty="0" sz="20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 </a:t>
            </a:r>
            <a:r>
              <a:rPr dirty="0" sz="20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ιδεών</a:t>
            </a:r>
            <a:r>
              <a:rPr dirty="0" sz="20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 </a:t>
            </a:r>
            <a:r>
              <a:rPr dirty="0" sz="20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και</a:t>
            </a:r>
            <a:r>
              <a:rPr dirty="0" sz="20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 </a:t>
            </a:r>
            <a:r>
              <a:rPr dirty="0" sz="20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πρακτικών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12781" y="4430760"/>
            <a:ext cx="4021780" cy="60329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9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50">
                <a:solidFill>
                  <a:srgbClr val="000000"/>
                </a:solidFill>
                <a:latin typeface="JNVDBR+ArialMT"/>
                <a:cs typeface="JNVDBR+ArialMT"/>
              </a:rPr>
              <a:t>•</a:t>
            </a:r>
            <a:r>
              <a:rPr dirty="0" sz="2050" spc="56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Προμήθεια</a:t>
            </a:r>
            <a:r>
              <a:rPr dirty="0" sz="2000" spc="23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 </a:t>
            </a:r>
            <a:r>
              <a:rPr dirty="0" sz="20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Cargo</a:t>
            </a:r>
            <a:r>
              <a:rPr dirty="0" sz="20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 </a:t>
            </a:r>
            <a:r>
              <a:rPr dirty="0" sz="20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Bike</a:t>
            </a:r>
            <a:r>
              <a:rPr dirty="0" sz="2000" spc="27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 </a:t>
            </a:r>
            <a:r>
              <a:rPr dirty="0" sz="20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για</a:t>
            </a:r>
            <a:r>
              <a:rPr dirty="0" sz="20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 </a:t>
            </a:r>
            <a:r>
              <a:rPr dirty="0" sz="20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το</a:t>
            </a:r>
            <a:r>
              <a:rPr dirty="0" sz="20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 </a:t>
            </a:r>
            <a:r>
              <a:rPr dirty="0" sz="20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δήμο</a:t>
            </a:r>
          </a:p>
          <a:p>
            <a:pPr marL="22860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Δράμας</a:t>
            </a:r>
            <a:r>
              <a:rPr dirty="0" sz="20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 </a:t>
            </a:r>
            <a:r>
              <a:rPr dirty="0" sz="20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και</a:t>
            </a:r>
            <a:r>
              <a:rPr dirty="0" sz="20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 </a:t>
            </a:r>
            <a:r>
              <a:rPr dirty="0" sz="20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δράσεις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741381" y="4982297"/>
            <a:ext cx="3183947" cy="3260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67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ευαισθητοποίησης</a:t>
            </a:r>
            <a:r>
              <a:rPr dirty="0" sz="20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 </a:t>
            </a:r>
            <a:r>
              <a:rPr dirty="0" sz="20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στην</a:t>
            </a:r>
            <a:r>
              <a:rPr dirty="0" sz="20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 </a:t>
            </a:r>
            <a:r>
              <a:rPr dirty="0" sz="2000">
                <a:solidFill>
                  <a:srgbClr val="000000"/>
                </a:solidFill>
                <a:latin typeface="HKPUTU+FranklinGothic-Book,Bold"/>
                <a:cs typeface="HKPUTU+FranklinGothic-Book,Bold"/>
              </a:rPr>
              <a:t>πόλη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resentationFormat>On-screen Show (4:3)</PresentationFormat>
  <ScaleCrop>false</ScaleCrop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cp:revision>1</cp:revision>
  <dcterms:modified xsi:type="dcterms:W3CDTF">2023-08-30T05:47:31-05:00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1001912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S10.0.0</vt:lpwstr>
  </property>
</Properties>
</file>